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311" r:id="rId6"/>
    <p:sldId id="277" r:id="rId7"/>
    <p:sldId id="272" r:id="rId8"/>
    <p:sldId id="314" r:id="rId9"/>
    <p:sldId id="275" r:id="rId10"/>
    <p:sldId id="312" r:id="rId11"/>
    <p:sldId id="278" r:id="rId12"/>
    <p:sldId id="283" r:id="rId13"/>
    <p:sldId id="284" r:id="rId14"/>
    <p:sldId id="317" r:id="rId15"/>
    <p:sldId id="318" r:id="rId16"/>
    <p:sldId id="319" r:id="rId17"/>
    <p:sldId id="320" r:id="rId18"/>
    <p:sldId id="315" r:id="rId19"/>
    <p:sldId id="308" r:id="rId20"/>
    <p:sldId id="32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  <a:srgbClr val="AB7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02"/>
    <p:restoredTop sz="94634"/>
  </p:normalViewPr>
  <p:slideViewPr>
    <p:cSldViewPr snapToGrid="0">
      <p:cViewPr>
        <p:scale>
          <a:sx n="100" d="100"/>
          <a:sy n="100" d="100"/>
        </p:scale>
        <p:origin x="888" y="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spPr>
            <a:noFill/>
            <a:ln w="25400">
              <a:solidFill>
                <a:schemeClr val="bg1"/>
              </a:solidFill>
            </a:ln>
            <a:effectLst/>
          </c:spPr>
          <c:cat>
            <c:strRef>
              <c:f>Sheet1!$A$2:$A$11</c:f>
              <c:strCache>
                <c:ptCount val="10"/>
                <c:pt idx="0">
                  <c:v>Requirements</c:v>
                </c:pt>
                <c:pt idx="1">
                  <c:v>Recommendations</c:v>
                </c:pt>
                <c:pt idx="2">
                  <c:v>Measurements</c:v>
                </c:pt>
                <c:pt idx="3">
                  <c:v>Verifications</c:v>
                </c:pt>
                <c:pt idx="4">
                  <c:v>Figures</c:v>
                </c:pt>
                <c:pt idx="5">
                  <c:v>Guides</c:v>
                </c:pt>
                <c:pt idx="6">
                  <c:v>Change Statements</c:v>
                </c:pt>
                <c:pt idx="7">
                  <c:v>Scope</c:v>
                </c:pt>
                <c:pt idx="8">
                  <c:v>References</c:v>
                </c:pt>
                <c:pt idx="9">
                  <c:v>Other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20</c:v>
                </c:pt>
                <c:pt idx="1">
                  <c:v>15</c:v>
                </c:pt>
                <c:pt idx="2">
                  <c:v>20</c:v>
                </c:pt>
                <c:pt idx="3">
                  <c:v>5</c:v>
                </c:pt>
                <c:pt idx="4">
                  <c:v>10</c:v>
                </c:pt>
                <c:pt idx="5">
                  <c:v>10</c:v>
                </c:pt>
                <c:pt idx="6">
                  <c:v>3</c:v>
                </c:pt>
                <c:pt idx="7">
                  <c:v>5</c:v>
                </c:pt>
                <c:pt idx="8">
                  <c:v>2</c:v>
                </c:pt>
                <c:pt idx="9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73-8B4D-A144-684233F2FA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spPr>
            <a:noFill/>
            <a:ln w="25400">
              <a:solidFill>
                <a:schemeClr val="bg1"/>
              </a:solidFill>
            </a:ln>
            <a:effectLst/>
          </c:spPr>
          <c:cat>
            <c:strRef>
              <c:f>Sheet1!$A$2:$A$11</c:f>
              <c:strCache>
                <c:ptCount val="10"/>
                <c:pt idx="0">
                  <c:v>Requirements</c:v>
                </c:pt>
                <c:pt idx="1">
                  <c:v>Recommendations</c:v>
                </c:pt>
                <c:pt idx="2">
                  <c:v>Measurements</c:v>
                </c:pt>
                <c:pt idx="3">
                  <c:v>Verifications</c:v>
                </c:pt>
                <c:pt idx="4">
                  <c:v>Figures</c:v>
                </c:pt>
                <c:pt idx="5">
                  <c:v>Guides</c:v>
                </c:pt>
                <c:pt idx="6">
                  <c:v>Change Statements</c:v>
                </c:pt>
                <c:pt idx="7">
                  <c:v>Scope</c:v>
                </c:pt>
                <c:pt idx="8">
                  <c:v>References</c:v>
                </c:pt>
                <c:pt idx="9">
                  <c:v>Other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20</c:v>
                </c:pt>
                <c:pt idx="1">
                  <c:v>15</c:v>
                </c:pt>
                <c:pt idx="2">
                  <c:v>20</c:v>
                </c:pt>
                <c:pt idx="3">
                  <c:v>5</c:v>
                </c:pt>
                <c:pt idx="4">
                  <c:v>10</c:v>
                </c:pt>
                <c:pt idx="5">
                  <c:v>10</c:v>
                </c:pt>
                <c:pt idx="6">
                  <c:v>3</c:v>
                </c:pt>
                <c:pt idx="7">
                  <c:v>5</c:v>
                </c:pt>
                <c:pt idx="8">
                  <c:v>2</c:v>
                </c:pt>
                <c:pt idx="9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BC-684B-B5A0-F5BBACB400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spPr>
            <a:noFill/>
            <a:ln w="25400">
              <a:solidFill>
                <a:schemeClr val="bg1"/>
              </a:solidFill>
            </a:ln>
            <a:effectLst/>
          </c:spPr>
          <c:cat>
            <c:strRef>
              <c:f>Sheet1!$A$2:$A$11</c:f>
              <c:strCache>
                <c:ptCount val="10"/>
                <c:pt idx="0">
                  <c:v>Requirements</c:v>
                </c:pt>
                <c:pt idx="1">
                  <c:v>Recommendations</c:v>
                </c:pt>
                <c:pt idx="2">
                  <c:v>Measurements</c:v>
                </c:pt>
                <c:pt idx="3">
                  <c:v>Verifications</c:v>
                </c:pt>
                <c:pt idx="4">
                  <c:v>Figures</c:v>
                </c:pt>
                <c:pt idx="5">
                  <c:v>Guides</c:v>
                </c:pt>
                <c:pt idx="6">
                  <c:v>Change Statements</c:v>
                </c:pt>
                <c:pt idx="7">
                  <c:v>Scope</c:v>
                </c:pt>
                <c:pt idx="8">
                  <c:v>References</c:v>
                </c:pt>
                <c:pt idx="9">
                  <c:v>Other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20</c:v>
                </c:pt>
                <c:pt idx="1">
                  <c:v>15</c:v>
                </c:pt>
                <c:pt idx="2">
                  <c:v>20</c:v>
                </c:pt>
                <c:pt idx="3">
                  <c:v>5</c:v>
                </c:pt>
                <c:pt idx="4">
                  <c:v>10</c:v>
                </c:pt>
                <c:pt idx="5">
                  <c:v>10</c:v>
                </c:pt>
                <c:pt idx="6">
                  <c:v>3</c:v>
                </c:pt>
                <c:pt idx="7">
                  <c:v>5</c:v>
                </c:pt>
                <c:pt idx="8">
                  <c:v>2</c:v>
                </c:pt>
                <c:pt idx="9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B5-9847-A179-AFF238ABEC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3E2493-C1D8-F647-BB81-0EDCCDCABAF7}" type="datetimeFigureOut">
              <a:rPr lang="en-US" smtClean="0"/>
              <a:t>7/31/22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E79B5-613E-D041-9EF4-A7670630F3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86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used to seeing standards as a whole, and our users see them in components.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4D0A5C-6B8D-8740-ACDD-A40F7FCA942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356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5513E-BC72-0F4F-A391-F355C03208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17B2D4-03AF-584E-88DE-32578E653D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0DABC-7DE2-204F-8EF5-BDBD27CB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BEA0-8EDE-D544-AC45-B23D3D80A9C1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3AC98-0373-0B47-A8CA-0F5D0F7D0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3D3A7-7DCF-3C4E-90A1-0F339CA3C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B450B-B093-3847-AAFA-ACF85CFE7E1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51216B-BD09-1440-B15A-E11256B6A2F7}"/>
              </a:ext>
            </a:extLst>
          </p:cNvPr>
          <p:cNvSpPr txBox="1"/>
          <p:nvPr userDrawn="1"/>
        </p:nvSpPr>
        <p:spPr>
          <a:xfrm>
            <a:off x="1253371" y="4777086"/>
            <a:ext cx="1186340" cy="1795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GB" sz="1400">
                <a:solidFill>
                  <a:schemeClr val="accent1"/>
                </a:solidFill>
              </a:rPr>
              <a:t>www.astm.org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C7288E-51C6-9642-B794-6335053C1D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82" y="343457"/>
            <a:ext cx="1152000" cy="904872"/>
          </a:xfrm>
          <a:prstGeom prst="rect">
            <a:avLst/>
          </a:prstGeom>
        </p:spPr>
      </p:pic>
      <p:pic>
        <p:nvPicPr>
          <p:cNvPr id="9" name="Picture 8" descr="ASTM_Logo_Name_Strapline_Blue_RGB.png">
            <a:extLst>
              <a:ext uri="{FF2B5EF4-FFF2-40B4-BE49-F238E27FC236}">
                <a16:creationId xmlns:a16="http://schemas.microsoft.com/office/drawing/2014/main" id="{B04202F6-8FF2-8B47-84C8-91F60498BB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00" y="1720739"/>
            <a:ext cx="1845000" cy="313261"/>
          </a:xfrm>
          <a:prstGeom prst="rect">
            <a:avLst/>
          </a:prstGeom>
        </p:spPr>
      </p:pic>
      <p:pic>
        <p:nvPicPr>
          <p:cNvPr id="10" name="Picture Placeholder 6" descr="81981585_super_rgb_flatterned_smaller.jpg">
            <a:extLst>
              <a:ext uri="{FF2B5EF4-FFF2-40B4-BE49-F238E27FC236}">
                <a16:creationId xmlns:a16="http://schemas.microsoft.com/office/drawing/2014/main" id="{F67159D5-3E0E-8D44-B036-7600BBE31D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" t="6699" r="3838" b="6903"/>
          <a:stretch/>
        </p:blipFill>
        <p:spPr>
          <a:xfrm>
            <a:off x="3379500" y="0"/>
            <a:ext cx="8453218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32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873E6-C7E6-FB45-B192-495DDEB1C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214A52-822D-7846-B4C5-4BB682374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E2570-805A-9F42-B145-587146887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BEA0-8EDE-D544-AC45-B23D3D80A9C1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1DB79-7E92-0E4D-8A51-4A9F12B1E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59D79F-9A39-B44B-833B-11980947B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B450B-B093-3847-AAFA-ACF85CFE7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92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CD12AB-E700-5440-B178-6DA7C4F344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485AA0-F043-C74E-ADE2-57C26529A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1B1A6-4097-EE4E-9675-61735B55A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BEA0-8EDE-D544-AC45-B23D3D80A9C1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9B2D8-8D5A-3044-9E49-5ECE5EFB9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F5DE-F967-424E-BAA6-FE14F9F1F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B450B-B093-3847-AAFA-ACF85CFE7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9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3F2D6-37C1-6343-BE94-55A892A6F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9B05E-BFEB-4547-B4E9-0F4D4A9B34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1ECE5F-1A6B-C441-9F73-05236CB8E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BEA0-8EDE-D544-AC45-B23D3D80A9C1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6151E-E870-2240-895A-F1D706456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20461-349E-F44D-82F6-10E5E8F30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B450B-B093-3847-AAFA-ACF85CFE7E1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307B56-8737-3948-B467-B64D465015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800" y="332727"/>
            <a:ext cx="1152000" cy="90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1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D0F2A-307F-C343-8D3C-4417F3BD6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79129-BEF4-D24A-B7D9-72EEF41CF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1EE91-69A3-8D43-ADE8-F4A0AFCAB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BEA0-8EDE-D544-AC45-B23D3D80A9C1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48FD7-6AFA-2E4C-A33A-592AC3E6B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56426-0065-5E4A-81D7-8F3A06189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B450B-B093-3847-AAFA-ACF85CFE7E1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C2DFEC-4C7F-734E-B9D9-34B3000B6D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800" y="332727"/>
            <a:ext cx="1152000" cy="90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49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65AED-6673-8046-9F39-F0DFB12B6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31DF0-F061-0048-9AA8-6BDAE0C7A1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EF62BA-6558-2546-B540-E838FD6EB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117AB-758B-0A4F-A91D-C4510D7FA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BEA0-8EDE-D544-AC45-B23D3D80A9C1}" type="datetimeFigureOut">
              <a:rPr lang="en-US" smtClean="0"/>
              <a:t>7/31/22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5207C3-D318-E544-B9E3-C19B247DC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FFAF09-02D4-4044-94D5-B80DD4260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B450B-B093-3847-AAFA-ACF85CFE7E1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49C9C7-22C0-C647-83F3-CD72652E02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800" y="332727"/>
            <a:ext cx="1152000" cy="90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16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9180B-66AB-0649-8774-2441258F3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DA4F4B-99D8-8F49-9977-52290AF31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C731E1-4441-9D46-9BBE-8413495094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0A5DCA-FBE6-BF4F-946B-557AB72224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795222-AE8A-7047-BE49-A3034374C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C27D06-CC06-B849-9664-849F799B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BEA0-8EDE-D544-AC45-B23D3D80A9C1}" type="datetimeFigureOut">
              <a:rPr lang="en-US" smtClean="0"/>
              <a:t>7/31/22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D34A5F-D377-E44F-95D1-68D7753C6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089AB1-98F7-F943-BB8E-3DB66ECC0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B450B-B093-3847-AAFA-ACF85CFE7E1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FD5FDB-426E-1F4C-BC8C-D67925724F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800" y="332727"/>
            <a:ext cx="1152000" cy="90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844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083B5-6398-CF47-AFFE-7AC663A90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439B20-77E0-684C-AB95-17D26056E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BEA0-8EDE-D544-AC45-B23D3D80A9C1}" type="datetimeFigureOut">
              <a:rPr lang="en-US" smtClean="0"/>
              <a:t>7/31/22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6CA694-28B5-F44D-87B1-53E2F408C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292F2C-E766-E342-9B48-18DEB330D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B450B-B093-3847-AAFA-ACF85CFE7E1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135D47-D5D4-5444-9831-BDB9230132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800" y="332727"/>
            <a:ext cx="1152000" cy="90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23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CEB1FA-3A70-E94C-B630-288D74AEA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BEA0-8EDE-D544-AC45-B23D3D80A9C1}" type="datetimeFigureOut">
              <a:rPr lang="en-US" smtClean="0"/>
              <a:t>7/31/22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656D5A-7CB6-9041-9ACA-A500BA501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8E9DB-9B76-D442-AEA5-78C56B0B5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B450B-B093-3847-AAFA-ACF85CFE7E1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65E17C-B244-BE4E-9F23-6A084417CF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800" y="332727"/>
            <a:ext cx="1152000" cy="90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6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BF14A-8B11-EF4C-8A28-A9A8CFCF2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36F31-C038-694F-A4D3-40634F322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681BA9-59A2-314A-B954-F4C8A79142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F8DDFA-2DD6-A94E-8C7F-8CEDCB652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BEA0-8EDE-D544-AC45-B23D3D80A9C1}" type="datetimeFigureOut">
              <a:rPr lang="en-US" smtClean="0"/>
              <a:t>7/31/22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116B2F-E53C-B14E-ABAF-1645900BA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C8EEF4-F547-B64B-942F-50158469A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B450B-B093-3847-AAFA-ACF85CFE7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223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3A373-72B1-D64F-92A2-30409276B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96259B-2C7A-494D-9775-B0E568F38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788EA8-9D5B-C142-84AC-5F9117324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32AAC7-2DBF-5641-8FDB-F16AC68F8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FBEA0-8EDE-D544-AC45-B23D3D80A9C1}" type="datetimeFigureOut">
              <a:rPr lang="en-US" smtClean="0"/>
              <a:t>7/31/22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981479-31C2-AF49-9C74-99EFA2360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B32EB9-2229-CD46-9F29-33CC08B31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B450B-B093-3847-AAFA-ACF85CFE7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93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EDE5BB-C5AF-6F49-BDA9-3D0F52E85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BC3142-C699-1145-BE8E-55158988C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0BB31-DDCA-A54C-82F4-37738A5CE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FBEA0-8EDE-D544-AC45-B23D3D80A9C1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54186-6AB0-004A-AFF1-4A0A31F8AE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DC1FB3-5543-4E4F-AF0D-C16019480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B450B-B093-3847-AAFA-ACF85CFE7E1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26BAE6-E555-8446-8790-4266F303093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800" y="332727"/>
            <a:ext cx="1152000" cy="90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08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7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DE456-BC93-6245-B74E-35931D86E2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9733" y="3696229"/>
            <a:ext cx="9144000" cy="2387600"/>
          </a:xfrm>
        </p:spPr>
        <p:txBody>
          <a:bodyPr/>
          <a:lstStyle/>
          <a:p>
            <a:pPr algn="l"/>
            <a:r>
              <a:rPr lang="en-US" dirty="0"/>
              <a:t>Standards That 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B79DED-12D9-7441-9610-9F5DEE5A5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69733" y="6091239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en-US" sz="2200" b="1" dirty="0">
                <a:solidFill>
                  <a:schemeClr val="bg2">
                    <a:lumMod val="25000"/>
                  </a:schemeClr>
                </a:solidFill>
              </a:rPr>
              <a:t>Helping industry embrace 21</a:t>
            </a:r>
            <a:r>
              <a:rPr lang="en-US" sz="2200" b="1" baseline="30000" dirty="0">
                <a:solidFill>
                  <a:schemeClr val="bg2">
                    <a:lumMod val="25000"/>
                  </a:schemeClr>
                </a:solidFill>
              </a:rPr>
              <a:t>st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</a:rPr>
              <a:t> century information management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A41927-4196-494A-A42B-AE457A3AF320}"/>
              </a:ext>
            </a:extLst>
          </p:cNvPr>
          <p:cNvCxnSpPr/>
          <p:nvPr/>
        </p:nvCxnSpPr>
        <p:spPr>
          <a:xfrm>
            <a:off x="3369733" y="5960533"/>
            <a:ext cx="84666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EAAB5F2-237D-724B-9960-CE1860D8249D}"/>
              </a:ext>
            </a:extLst>
          </p:cNvPr>
          <p:cNvCxnSpPr>
            <a:cxnSpLocks/>
          </p:cNvCxnSpPr>
          <p:nvPr/>
        </p:nvCxnSpPr>
        <p:spPr>
          <a:xfrm>
            <a:off x="0" y="4673600"/>
            <a:ext cx="23706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8868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363">
            <a:extLst>
              <a:ext uri="{FF2B5EF4-FFF2-40B4-BE49-F238E27FC236}">
                <a16:creationId xmlns:a16="http://schemas.microsoft.com/office/drawing/2014/main" id="{63242D6A-D602-EF8E-14AF-5473B0F8F5E1}"/>
              </a:ext>
            </a:extLst>
          </p:cNvPr>
          <p:cNvSpPr>
            <a:spLocks/>
          </p:cNvSpPr>
          <p:nvPr/>
        </p:nvSpPr>
        <p:spPr bwMode="auto">
          <a:xfrm>
            <a:off x="0" y="457200"/>
            <a:ext cx="70913625" cy="141827250"/>
          </a:xfrm>
          <a:custGeom>
            <a:avLst/>
            <a:gdLst>
              <a:gd name="T0" fmla="*/ 44670 w 44670"/>
              <a:gd name="T1" fmla="*/ 0 h 89340"/>
              <a:gd name="T2" fmla="*/ 44670 w 44670"/>
              <a:gd name="T3" fmla="*/ 89340 h 89340"/>
              <a:gd name="T4" fmla="*/ 0 w 44670"/>
              <a:gd name="T5" fmla="*/ 44670 h 89340"/>
              <a:gd name="T6" fmla="*/ 44670 w 44670"/>
              <a:gd name="T7" fmla="*/ 0 h 89340"/>
              <a:gd name="T8" fmla="*/ 0 w 44670"/>
              <a:gd name="T9" fmla="*/ 0 h 89340"/>
              <a:gd name="T10" fmla="*/ 44670 w 44670"/>
              <a:gd name="T11" fmla="*/ 89340 h 89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44670" h="89340">
                <a:moveTo>
                  <a:pt x="44670" y="0"/>
                </a:moveTo>
                <a:lnTo>
                  <a:pt x="44670" y="89340"/>
                </a:lnTo>
                <a:lnTo>
                  <a:pt x="0" y="44670"/>
                </a:lnTo>
                <a:lnTo>
                  <a:pt x="44670" y="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127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A042AD2-BDB3-7F8A-597E-C95F97814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25" y="1422844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1" u="none" strike="noStrike" cap="none" normalizeH="0" baseline="0">
                <a:ln>
                  <a:noFill/>
                </a:ln>
                <a:solidFill>
                  <a:srgbClr val="40404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“Once we have a final selection in a standard (and have noted diffs), we want to capture that for PLM/MBSE database.” 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1" u="none" strike="noStrike" cap="none" normalizeH="0" baseline="0">
                <a:ln>
                  <a:noFill/>
                </a:ln>
                <a:solidFill>
                  <a:srgbClr val="40404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“If that selection changes in a new version of the standard, the engineer needs an alert to review any referenced content that has changed.”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3C2396-2A7F-9FB4-4FF4-B5CB3E96D813}"/>
              </a:ext>
            </a:extLst>
          </p:cNvPr>
          <p:cNvSpPr txBox="1"/>
          <p:nvPr/>
        </p:nvSpPr>
        <p:spPr>
          <a:xfrm>
            <a:off x="2695074" y="2108199"/>
            <a:ext cx="654724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sz="2400" dirty="0"/>
              <a:t>Some engineers add references to normative standards and some have copied and pasted content from a standard into a MBSE system or PLM.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Risk: When the standard changes they have a hard time knowing. In a review, years in future, they have a hard time seeing from where that content was originally pulled. This data management will not scale.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CF422C5-31C9-E48E-B948-09874EC34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536" y="504690"/>
            <a:ext cx="6191368" cy="753661"/>
          </a:xfrm>
        </p:spPr>
        <p:txBody>
          <a:bodyPr>
            <a:normAutofit/>
          </a:bodyPr>
          <a:lstStyle/>
          <a:p>
            <a:r>
              <a:rPr lang="en-US" sz="4400" dirty="0"/>
              <a:t>Listening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B7D1354-7D32-5591-D9B4-6CA9899547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75"/>
          <a:stretch/>
        </p:blipFill>
        <p:spPr>
          <a:xfrm>
            <a:off x="9252155" y="4746769"/>
            <a:ext cx="2939845" cy="1889759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B03070BB-4205-7F9D-7BCC-B6AA35CA7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57" y="2108199"/>
            <a:ext cx="1448054" cy="18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27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B9017-B937-B44C-AD37-1D1539672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95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Working on Ambiguity  </a:t>
            </a:r>
            <a:br>
              <a:rPr lang="en-US" dirty="0"/>
            </a:br>
            <a:endParaRPr lang="en-US" sz="3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6D158B14-AF5F-31E3-16A3-37020C39D35F}"/>
              </a:ext>
            </a:extLst>
          </p:cNvPr>
          <p:cNvSpPr txBox="1">
            <a:spLocks/>
          </p:cNvSpPr>
          <p:nvPr/>
        </p:nvSpPr>
        <p:spPr>
          <a:xfrm>
            <a:off x="864103" y="1002149"/>
            <a:ext cx="10706910" cy="6147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dirty="0"/>
            </a:br>
            <a:r>
              <a:rPr lang="en-US" sz="2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(With apologies and thanks to Ivan Salcedo, BSI)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6AF8F8B-EA2F-B109-9A9B-ABC045DCD999}"/>
              </a:ext>
            </a:extLst>
          </p:cNvPr>
          <p:cNvSpPr txBox="1">
            <a:spLocks/>
          </p:cNvSpPr>
          <p:nvPr/>
        </p:nvSpPr>
        <p:spPr>
          <a:xfrm>
            <a:off x="864103" y="2270837"/>
            <a:ext cx="8664722" cy="125524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n-GB" sz="1800" dirty="0"/>
              <a:t>“A requirement </a:t>
            </a:r>
            <a:r>
              <a:rPr lang="en-GB" sz="1800" dirty="0">
                <a:solidFill>
                  <a:srgbClr val="FF40FF"/>
                </a:solidFill>
              </a:rPr>
              <a:t>should</a:t>
            </a:r>
            <a:r>
              <a:rPr lang="en-GB" sz="1800" dirty="0"/>
              <a:t> have a number </a:t>
            </a:r>
            <a:r>
              <a:rPr lang="en-GB" sz="1800" dirty="0">
                <a:solidFill>
                  <a:srgbClr val="FF40FF"/>
                </a:solidFill>
              </a:rPr>
              <a:t>and</a:t>
            </a:r>
            <a:r>
              <a:rPr lang="en-GB" sz="1800" dirty="0"/>
              <a:t> it </a:t>
            </a:r>
            <a:r>
              <a:rPr lang="en-GB" sz="1800" dirty="0">
                <a:solidFill>
                  <a:srgbClr val="FF40FF"/>
                </a:solidFill>
              </a:rPr>
              <a:t>can</a:t>
            </a:r>
            <a:r>
              <a:rPr lang="en-GB" sz="1800" dirty="0"/>
              <a:t> also have a letter.”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dirty="0"/>
              <a:t>“A requirement </a:t>
            </a:r>
            <a:r>
              <a:rPr lang="en-GB" sz="1800" dirty="0">
                <a:solidFill>
                  <a:srgbClr val="EE2F53"/>
                </a:solidFill>
              </a:rPr>
              <a:t>should</a:t>
            </a:r>
            <a:r>
              <a:rPr lang="en-GB" sz="1800" dirty="0"/>
              <a:t> have a number”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dirty="0"/>
              <a:t>“A requirement </a:t>
            </a:r>
            <a:r>
              <a:rPr lang="en-GB" sz="1800" b="1" dirty="0">
                <a:solidFill>
                  <a:schemeClr val="accent5">
                    <a:lumMod val="75000"/>
                  </a:schemeClr>
                </a:solidFill>
              </a:rPr>
              <a:t>shall</a:t>
            </a:r>
            <a:r>
              <a:rPr lang="en-GB" sz="1800" dirty="0"/>
              <a:t> have a number”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dirty="0"/>
              <a:t>“A standard requirement </a:t>
            </a:r>
            <a:r>
              <a:rPr lang="en-GB" sz="1800" b="1" dirty="0">
                <a:solidFill>
                  <a:schemeClr val="accent3">
                    <a:lumMod val="50000"/>
                  </a:schemeClr>
                </a:solidFill>
              </a:rPr>
              <a:t>shall</a:t>
            </a:r>
            <a:r>
              <a:rPr lang="en-GB" sz="1800" dirty="0"/>
              <a:t> begin with a consecutive number stated as an Arabic numeral starting with “1.”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dirty="0"/>
              <a:t>And then…</a:t>
            </a:r>
          </a:p>
          <a:p>
            <a:r>
              <a:rPr lang="en-GB" sz="1800" dirty="0"/>
              <a:t> </a:t>
            </a:r>
          </a:p>
          <a:p>
            <a:endParaRPr lang="en-GB" sz="1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A820020-488C-724E-8CA2-120784795C5D}"/>
              </a:ext>
            </a:extLst>
          </p:cNvPr>
          <p:cNvSpPr/>
          <p:nvPr/>
        </p:nvSpPr>
        <p:spPr>
          <a:xfrm>
            <a:off x="7296578" y="4843032"/>
            <a:ext cx="1512168" cy="5940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/>
              <a:t>Standard Requirement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9FF9E42-5849-AD94-B527-9739E073C286}"/>
              </a:ext>
            </a:extLst>
          </p:cNvPr>
          <p:cNvSpPr/>
          <p:nvPr/>
        </p:nvSpPr>
        <p:spPr>
          <a:xfrm>
            <a:off x="2760074" y="4235707"/>
            <a:ext cx="1263637" cy="68644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/>
              <a:t>Number</a:t>
            </a:r>
          </a:p>
          <a:p>
            <a:pPr algn="ctr"/>
            <a:r>
              <a:rPr lang="en-GB" sz="1600" dirty="0"/>
              <a:t>(1, 2, 3…)</a:t>
            </a:r>
          </a:p>
        </p:txBody>
      </p:sp>
      <p:cxnSp>
        <p:nvCxnSpPr>
          <p:cNvPr id="21" name="Connector: Elbow 33">
            <a:extLst>
              <a:ext uri="{FF2B5EF4-FFF2-40B4-BE49-F238E27FC236}">
                <a16:creationId xmlns:a16="http://schemas.microsoft.com/office/drawing/2014/main" id="{626EAE32-28B1-9417-8F48-02A80A752131}"/>
              </a:ext>
            </a:extLst>
          </p:cNvPr>
          <p:cNvCxnSpPr>
            <a:cxnSpLocks/>
            <a:stCxn id="18" idx="1"/>
            <a:endCxn id="20" idx="3"/>
          </p:cNvCxnSpPr>
          <p:nvPr/>
        </p:nvCxnSpPr>
        <p:spPr>
          <a:xfrm rot="10800000">
            <a:off x="4023712" y="4578931"/>
            <a:ext cx="3272867" cy="561115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3B1ACA3-3FEF-0CE7-2BA1-14B60FD71B75}"/>
              </a:ext>
            </a:extLst>
          </p:cNvPr>
          <p:cNvSpPr txBox="1"/>
          <p:nvPr/>
        </p:nvSpPr>
        <p:spPr>
          <a:xfrm>
            <a:off x="5712401" y="4687186"/>
            <a:ext cx="1584175" cy="466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Requires Arabic Numeral</a:t>
            </a:r>
          </a:p>
        </p:txBody>
      </p:sp>
      <p:cxnSp>
        <p:nvCxnSpPr>
          <p:cNvPr id="23" name="Connector: Elbow 35">
            <a:extLst>
              <a:ext uri="{FF2B5EF4-FFF2-40B4-BE49-F238E27FC236}">
                <a16:creationId xmlns:a16="http://schemas.microsoft.com/office/drawing/2014/main" id="{00C0CD2A-8256-1C89-E961-9BC8219CA902}"/>
              </a:ext>
            </a:extLst>
          </p:cNvPr>
          <p:cNvCxnSpPr>
            <a:cxnSpLocks/>
            <a:stCxn id="20" idx="2"/>
            <a:endCxn id="18" idx="2"/>
          </p:cNvCxnSpPr>
          <p:nvPr/>
        </p:nvCxnSpPr>
        <p:spPr>
          <a:xfrm rot="16200000" flipH="1">
            <a:off x="5464825" y="2849220"/>
            <a:ext cx="514905" cy="4660769"/>
          </a:xfrm>
          <a:prstGeom prst="bentConnector3">
            <a:avLst>
              <a:gd name="adj1" fmla="val 14439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EB899660-8A44-6039-78E6-5AB4222BA4E7}"/>
              </a:ext>
            </a:extLst>
          </p:cNvPr>
          <p:cNvSpPr txBox="1"/>
          <p:nvPr/>
        </p:nvSpPr>
        <p:spPr>
          <a:xfrm>
            <a:off x="3617060" y="5331598"/>
            <a:ext cx="4292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Is Required at Consecutively at the Beginning By</a:t>
            </a:r>
          </a:p>
        </p:txBody>
      </p:sp>
      <p:pic>
        <p:nvPicPr>
          <p:cNvPr id="25" name="Picture 2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0EFFE23-1C7D-F309-5164-B44DE7D73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0116" y="2119515"/>
            <a:ext cx="601795" cy="778946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8E96CF22-1056-3DE1-0932-EDAD2BD36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8245" y="4235707"/>
            <a:ext cx="601795" cy="778946"/>
          </a:xfrm>
          <a:prstGeom prst="rect">
            <a:avLst/>
          </a:prstGeom>
        </p:spPr>
      </p:pic>
      <p:pic>
        <p:nvPicPr>
          <p:cNvPr id="27" name="Picture 26" descr="Text&#10;&#10;Description automatically generated with medium confidence">
            <a:extLst>
              <a:ext uri="{FF2B5EF4-FFF2-40B4-BE49-F238E27FC236}">
                <a16:creationId xmlns:a16="http://schemas.microsoft.com/office/drawing/2014/main" id="{F2B70636-8835-AF12-8722-32A94ACE1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5559" y="3204456"/>
            <a:ext cx="586352" cy="76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76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B9017-B937-B44C-AD37-1D1539672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95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Working </a:t>
            </a:r>
            <a:br>
              <a:rPr lang="en-US" dirty="0"/>
            </a:br>
            <a:r>
              <a:rPr lang="en-US" dirty="0"/>
              <a:t>on Structure </a:t>
            </a:r>
            <a:br>
              <a:rPr lang="en-US" dirty="0"/>
            </a:br>
            <a:endParaRPr lang="en-US" sz="3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6D158B14-AF5F-31E3-16A3-37020C39D35F}"/>
              </a:ext>
            </a:extLst>
          </p:cNvPr>
          <p:cNvSpPr txBox="1">
            <a:spLocks/>
          </p:cNvSpPr>
          <p:nvPr/>
        </p:nvSpPr>
        <p:spPr>
          <a:xfrm>
            <a:off x="864103" y="1002149"/>
            <a:ext cx="10706910" cy="6147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30" name="Chart 29">
            <a:extLst>
              <a:ext uri="{FF2B5EF4-FFF2-40B4-BE49-F238E27FC236}">
                <a16:creationId xmlns:a16="http://schemas.microsoft.com/office/drawing/2014/main" id="{49AF56EA-EE9F-FB0F-8B9F-B16569B89D1C}"/>
              </a:ext>
            </a:extLst>
          </p:cNvPr>
          <p:cNvGraphicFramePr/>
          <p:nvPr/>
        </p:nvGraphicFramePr>
        <p:xfrm>
          <a:off x="2604521" y="1330437"/>
          <a:ext cx="6982958" cy="4982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500BCCAC-0684-1703-687A-7A2ECCE6626E}"/>
              </a:ext>
            </a:extLst>
          </p:cNvPr>
          <p:cNvGraphicFramePr>
            <a:graphicFrameLocks noGrp="1"/>
          </p:cNvGraphicFramePr>
          <p:nvPr/>
        </p:nvGraphicFramePr>
        <p:xfrm>
          <a:off x="1344709" y="3305219"/>
          <a:ext cx="1943660" cy="2442190"/>
        </p:xfrm>
        <a:graphic>
          <a:graphicData uri="http://schemas.openxmlformats.org/drawingml/2006/table">
            <a:tbl>
              <a:tblPr/>
              <a:tblGrid>
                <a:gridCol w="1943660">
                  <a:extLst>
                    <a:ext uri="{9D8B030D-6E8A-4147-A177-3AD203B41FA5}">
                      <a16:colId xmlns:a16="http://schemas.microsoft.com/office/drawing/2014/main" val="2301089802"/>
                    </a:ext>
                  </a:extLst>
                </a:gridCol>
              </a:tblGrid>
              <a:tr h="222827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Requirements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3" marR="9523" marT="9523" marB="0" anchor="b"/>
                </a:tc>
                <a:extLst>
                  <a:ext uri="{0D108BD9-81ED-4DB2-BD59-A6C34878D82A}">
                    <a16:rowId xmlns:a16="http://schemas.microsoft.com/office/drawing/2014/main" val="1579377221"/>
                  </a:ext>
                </a:extLst>
              </a:tr>
              <a:tr h="436131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Recommendations</a:t>
                      </a:r>
                    </a:p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Tables</a:t>
                      </a:r>
                    </a:p>
                  </a:txBody>
                  <a:tcPr marL="9523" marR="9523" marT="9523" marB="0" anchor="b"/>
                </a:tc>
                <a:extLst>
                  <a:ext uri="{0D108BD9-81ED-4DB2-BD59-A6C34878D82A}">
                    <a16:rowId xmlns:a16="http://schemas.microsoft.com/office/drawing/2014/main" val="1273919865"/>
                  </a:ext>
                </a:extLst>
              </a:tr>
              <a:tr h="222827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Measurements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3" marR="9523" marT="9523" marB="0" anchor="b"/>
                </a:tc>
                <a:extLst>
                  <a:ext uri="{0D108BD9-81ED-4DB2-BD59-A6C34878D82A}">
                    <a16:rowId xmlns:a16="http://schemas.microsoft.com/office/drawing/2014/main" val="846165274"/>
                  </a:ext>
                </a:extLst>
              </a:tr>
              <a:tr h="222827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Verifications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3" marR="9523" marT="9523" marB="0" anchor="b"/>
                </a:tc>
                <a:extLst>
                  <a:ext uri="{0D108BD9-81ED-4DB2-BD59-A6C34878D82A}">
                    <a16:rowId xmlns:a16="http://schemas.microsoft.com/office/drawing/2014/main" val="3704947689"/>
                  </a:ext>
                </a:extLst>
              </a:tr>
              <a:tr h="222827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Figures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3" marR="9523" marT="9523" marB="0" anchor="b"/>
                </a:tc>
                <a:extLst>
                  <a:ext uri="{0D108BD9-81ED-4DB2-BD59-A6C34878D82A}">
                    <a16:rowId xmlns:a16="http://schemas.microsoft.com/office/drawing/2014/main" val="59445422"/>
                  </a:ext>
                </a:extLst>
              </a:tr>
              <a:tr h="222827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Guides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3" marR="9523" marT="9523" marB="0" anchor="b"/>
                </a:tc>
                <a:extLst>
                  <a:ext uri="{0D108BD9-81ED-4DB2-BD59-A6C34878D82A}">
                    <a16:rowId xmlns:a16="http://schemas.microsoft.com/office/drawing/2014/main" val="4138696250"/>
                  </a:ext>
                </a:extLst>
              </a:tr>
              <a:tr h="222827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Change Statements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3" marR="9523" marT="9523" marB="0" anchor="b"/>
                </a:tc>
                <a:extLst>
                  <a:ext uri="{0D108BD9-81ED-4DB2-BD59-A6C34878D82A}">
                    <a16:rowId xmlns:a16="http://schemas.microsoft.com/office/drawing/2014/main" val="3254743425"/>
                  </a:ext>
                </a:extLst>
              </a:tr>
              <a:tr h="222827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Scope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3" marR="9523" marT="9523" marB="0" anchor="b"/>
                </a:tc>
                <a:extLst>
                  <a:ext uri="{0D108BD9-81ED-4DB2-BD59-A6C34878D82A}">
                    <a16:rowId xmlns:a16="http://schemas.microsoft.com/office/drawing/2014/main" val="3539065789"/>
                  </a:ext>
                </a:extLst>
              </a:tr>
              <a:tr h="222827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References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3" marR="9523" marT="9523" marB="0" anchor="b"/>
                </a:tc>
                <a:extLst>
                  <a:ext uri="{0D108BD9-81ED-4DB2-BD59-A6C34878D82A}">
                    <a16:rowId xmlns:a16="http://schemas.microsoft.com/office/drawing/2014/main" val="3211631336"/>
                  </a:ext>
                </a:extLst>
              </a:tr>
              <a:tr h="222827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Other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3" marR="9523" marT="9523" marB="0" anchor="b"/>
                </a:tc>
                <a:extLst>
                  <a:ext uri="{0D108BD9-81ED-4DB2-BD59-A6C34878D82A}">
                    <a16:rowId xmlns:a16="http://schemas.microsoft.com/office/drawing/2014/main" val="4162746361"/>
                  </a:ext>
                </a:extLst>
              </a:tr>
            </a:tbl>
          </a:graphicData>
        </a:graphic>
      </p:graphicFrame>
      <p:sp>
        <p:nvSpPr>
          <p:cNvPr id="33" name="Oval 32">
            <a:extLst>
              <a:ext uri="{FF2B5EF4-FFF2-40B4-BE49-F238E27FC236}">
                <a16:creationId xmlns:a16="http://schemas.microsoft.com/office/drawing/2014/main" id="{ABF0C47A-054A-A3EB-5D07-68D2545B7D73}"/>
              </a:ext>
            </a:extLst>
          </p:cNvPr>
          <p:cNvSpPr/>
          <p:nvPr/>
        </p:nvSpPr>
        <p:spPr>
          <a:xfrm>
            <a:off x="4463593" y="428625"/>
            <a:ext cx="6272779" cy="6272779"/>
          </a:xfrm>
          <a:prstGeom prst="ellipse">
            <a:avLst/>
          </a:prstGeom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22B7747-4890-B60D-86EB-9BB1C7DC441C}"/>
              </a:ext>
            </a:extLst>
          </p:cNvPr>
          <p:cNvSpPr/>
          <p:nvPr/>
        </p:nvSpPr>
        <p:spPr>
          <a:xfrm>
            <a:off x="5241174" y="1181671"/>
            <a:ext cx="4715271" cy="471527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sp>
        <p:nvSpPr>
          <p:cNvPr id="35" name="Slide Number Placeholder 3">
            <a:extLst>
              <a:ext uri="{FF2B5EF4-FFF2-40B4-BE49-F238E27FC236}">
                <a16:creationId xmlns:a16="http://schemas.microsoft.com/office/drawing/2014/main" id="{388BA124-CD78-AACE-7A29-E1DF345D3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2350" y="6232800"/>
            <a:ext cx="2743200" cy="365125"/>
          </a:xfrm>
        </p:spPr>
        <p:txBody>
          <a:bodyPr/>
          <a:lstStyle/>
          <a:p>
            <a:fld id="{4704619B-9823-F845-874B-2390AC991BC7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36" name="Chart 35">
            <a:extLst>
              <a:ext uri="{FF2B5EF4-FFF2-40B4-BE49-F238E27FC236}">
                <a16:creationId xmlns:a16="http://schemas.microsoft.com/office/drawing/2014/main" id="{1EDBF7A6-1A55-96E6-83F6-8BB6C519C0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3855192"/>
              </p:ext>
            </p:extLst>
          </p:nvPr>
        </p:nvGraphicFramePr>
        <p:xfrm>
          <a:off x="4107330" y="1047635"/>
          <a:ext cx="6982958" cy="4982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2FB26661-6679-FEAE-DD15-E511D07838B6}"/>
              </a:ext>
            </a:extLst>
          </p:cNvPr>
          <p:cNvSpPr txBox="1"/>
          <p:nvPr/>
        </p:nvSpPr>
        <p:spPr>
          <a:xfrm>
            <a:off x="10021126" y="6259186"/>
            <a:ext cx="2012140" cy="200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cap="all" dirty="0"/>
              <a:t>CREDIT: </a:t>
            </a:r>
            <a:r>
              <a:rPr lang="en-US" sz="700" dirty="0"/>
              <a:t>NASA/JPL-Caltech/J.D. </a:t>
            </a:r>
            <a:r>
              <a:rPr lang="en-US" sz="700" dirty="0" err="1"/>
              <a:t>Gammell</a:t>
            </a:r>
            <a:endParaRPr lang="en-US" sz="7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C4EA427-FBA1-DAA8-7774-7D813A3507D7}"/>
              </a:ext>
            </a:extLst>
          </p:cNvPr>
          <p:cNvSpPr/>
          <p:nvPr/>
        </p:nvSpPr>
        <p:spPr>
          <a:xfrm flipH="1">
            <a:off x="9956444" y="1868933"/>
            <a:ext cx="2153789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Committee Intent</a:t>
            </a:r>
          </a:p>
        </p:txBody>
      </p:sp>
    </p:spTree>
    <p:extLst>
      <p:ext uri="{BB962C8B-B14F-4D97-AF65-F5344CB8AC3E}">
        <p14:creationId xmlns:p14="http://schemas.microsoft.com/office/powerpoint/2010/main" val="2482664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B9017-B937-B44C-AD37-1D1539672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95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Covering the </a:t>
            </a:r>
            <a:br>
              <a:rPr lang="en-US" dirty="0"/>
            </a:br>
            <a:r>
              <a:rPr lang="en-US" dirty="0"/>
              <a:t>Spread  </a:t>
            </a:r>
            <a:br>
              <a:rPr lang="en-US" dirty="0"/>
            </a:br>
            <a:endParaRPr lang="en-US" sz="3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548FE1-9D58-3786-D127-A0A76B1DA83C}"/>
              </a:ext>
            </a:extLst>
          </p:cNvPr>
          <p:cNvSpPr txBox="1"/>
          <p:nvPr/>
        </p:nvSpPr>
        <p:spPr>
          <a:xfrm>
            <a:off x="826072" y="3840621"/>
            <a:ext cx="20451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Challenge: Users have more diverse workflows. 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0BF810A-883F-BFEE-2B90-1F64F56EF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749" y="1459852"/>
            <a:ext cx="8095951" cy="539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17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B9017-B937-B44C-AD37-1D1539672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95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Covering the </a:t>
            </a:r>
            <a:br>
              <a:rPr lang="en-US" dirty="0"/>
            </a:br>
            <a:r>
              <a:rPr lang="en-US" dirty="0"/>
              <a:t>Spread  </a:t>
            </a:r>
            <a:br>
              <a:rPr lang="en-US" dirty="0"/>
            </a:br>
            <a:endParaRPr lang="en-US" sz="3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13" name="Picture 12" descr="A person holding a computer&#10;&#10;Description automatically generated with medium confidence">
            <a:extLst>
              <a:ext uri="{FF2B5EF4-FFF2-40B4-BE49-F238E27FC236}">
                <a16:creationId xmlns:a16="http://schemas.microsoft.com/office/drawing/2014/main" id="{B5899833-E4C4-7DA6-7CE1-7DDE90CD96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56" t="19882" r="12745" b="32482"/>
          <a:stretch/>
        </p:blipFill>
        <p:spPr>
          <a:xfrm>
            <a:off x="3455225" y="1076911"/>
            <a:ext cx="2172982" cy="1988583"/>
          </a:xfrm>
          <a:prstGeom prst="rect">
            <a:avLst/>
          </a:prstGeom>
        </p:spPr>
      </p:pic>
      <p:pic>
        <p:nvPicPr>
          <p:cNvPr id="15" name="Picture 14" descr="A picture containing text, computer, computer&#10;&#10;Description automatically generated">
            <a:extLst>
              <a:ext uri="{FF2B5EF4-FFF2-40B4-BE49-F238E27FC236}">
                <a16:creationId xmlns:a16="http://schemas.microsoft.com/office/drawing/2014/main" id="{6CBEF488-F667-34AE-1926-600FFFE7C8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09" t="10664" r="8805" b="24803"/>
          <a:stretch/>
        </p:blipFill>
        <p:spPr>
          <a:xfrm>
            <a:off x="6025881" y="935705"/>
            <a:ext cx="2576704" cy="2286382"/>
          </a:xfrm>
          <a:prstGeom prst="rect">
            <a:avLst/>
          </a:prstGeom>
        </p:spPr>
      </p:pic>
      <p:pic>
        <p:nvPicPr>
          <p:cNvPr id="17" name="Picture 16" descr="A picture containing indoor, person, window&#10;&#10;Description automatically generated">
            <a:extLst>
              <a:ext uri="{FF2B5EF4-FFF2-40B4-BE49-F238E27FC236}">
                <a16:creationId xmlns:a16="http://schemas.microsoft.com/office/drawing/2014/main" id="{81EB009C-99BD-C837-7222-3483FF8AE2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583" t="54661" r="4218" b="22034"/>
          <a:stretch/>
        </p:blipFill>
        <p:spPr>
          <a:xfrm>
            <a:off x="1722285" y="1745222"/>
            <a:ext cx="1329431" cy="13202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4548FE1-9D58-3786-D127-A0A76B1DA83C}"/>
              </a:ext>
            </a:extLst>
          </p:cNvPr>
          <p:cNvSpPr txBox="1"/>
          <p:nvPr/>
        </p:nvSpPr>
        <p:spPr>
          <a:xfrm>
            <a:off x="826072" y="3840621"/>
            <a:ext cx="29245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Challenge: Therefore,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Standards organizations have a wider spread of active workflows to manage.</a:t>
            </a:r>
          </a:p>
        </p:txBody>
      </p:sp>
      <p:pic>
        <p:nvPicPr>
          <p:cNvPr id="10" name="Picture 9" descr="A picture containing text, computer, computer&#10;&#10;Description automatically generated">
            <a:extLst>
              <a:ext uri="{FF2B5EF4-FFF2-40B4-BE49-F238E27FC236}">
                <a16:creationId xmlns:a16="http://schemas.microsoft.com/office/drawing/2014/main" id="{A1CDF1E5-6FA2-9BF7-27C6-9051D6DD89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3107"/>
          <a:stretch/>
        </p:blipFill>
        <p:spPr>
          <a:xfrm>
            <a:off x="9030639" y="2178347"/>
            <a:ext cx="2696826" cy="2677656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0BF810A-883F-BFEE-2B90-1F64F56EFC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9617" y="3997141"/>
            <a:ext cx="4291835" cy="286259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Picture 3" descr="A picture containing indoor, computer, automaton&#10;&#10;Description automatically generated">
            <a:extLst>
              <a:ext uri="{FF2B5EF4-FFF2-40B4-BE49-F238E27FC236}">
                <a16:creationId xmlns:a16="http://schemas.microsoft.com/office/drawing/2014/main" id="{F8AC4BA0-B222-D5D7-4E76-65CA9D5C73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0932" y="3471703"/>
            <a:ext cx="3288569" cy="219238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9" name="Chevron 18">
            <a:extLst>
              <a:ext uri="{FF2B5EF4-FFF2-40B4-BE49-F238E27FC236}">
                <a16:creationId xmlns:a16="http://schemas.microsoft.com/office/drawing/2014/main" id="{C22CE3D3-3C7B-1843-FC90-33673092177F}"/>
              </a:ext>
            </a:extLst>
          </p:cNvPr>
          <p:cNvSpPr/>
          <p:nvPr/>
        </p:nvSpPr>
        <p:spPr>
          <a:xfrm>
            <a:off x="2649291" y="1866062"/>
            <a:ext cx="800100" cy="232627"/>
          </a:xfrm>
          <a:prstGeom prst="chevron">
            <a:avLst/>
          </a:prstGeom>
          <a:solidFill>
            <a:srgbClr val="FF4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hevron 19">
            <a:extLst>
              <a:ext uri="{FF2B5EF4-FFF2-40B4-BE49-F238E27FC236}">
                <a16:creationId xmlns:a16="http://schemas.microsoft.com/office/drawing/2014/main" id="{EAE024DC-4CF1-10AD-EA70-32D4924C2E77}"/>
              </a:ext>
            </a:extLst>
          </p:cNvPr>
          <p:cNvSpPr/>
          <p:nvPr/>
        </p:nvSpPr>
        <p:spPr>
          <a:xfrm>
            <a:off x="5225781" y="1288121"/>
            <a:ext cx="800100" cy="232627"/>
          </a:xfrm>
          <a:prstGeom prst="chevron">
            <a:avLst/>
          </a:prstGeom>
          <a:solidFill>
            <a:srgbClr val="FF4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Bent Arrow 24">
            <a:extLst>
              <a:ext uri="{FF2B5EF4-FFF2-40B4-BE49-F238E27FC236}">
                <a16:creationId xmlns:a16="http://schemas.microsoft.com/office/drawing/2014/main" id="{F8457DA5-605B-47A8-8247-458F5523EFF5}"/>
              </a:ext>
            </a:extLst>
          </p:cNvPr>
          <p:cNvSpPr/>
          <p:nvPr/>
        </p:nvSpPr>
        <p:spPr>
          <a:xfrm rot="5400000">
            <a:off x="8604173" y="1217188"/>
            <a:ext cx="914400" cy="848602"/>
          </a:xfrm>
          <a:prstGeom prst="bentArrow">
            <a:avLst/>
          </a:prstGeom>
          <a:solidFill>
            <a:srgbClr val="FF4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Bent Arrow 25">
            <a:extLst>
              <a:ext uri="{FF2B5EF4-FFF2-40B4-BE49-F238E27FC236}">
                <a16:creationId xmlns:a16="http://schemas.microsoft.com/office/drawing/2014/main" id="{03D4D1B4-5612-15CD-9EE5-D2EDA7BA9AF1}"/>
              </a:ext>
            </a:extLst>
          </p:cNvPr>
          <p:cNvSpPr/>
          <p:nvPr/>
        </p:nvSpPr>
        <p:spPr>
          <a:xfrm rot="16200000">
            <a:off x="5358116" y="5715368"/>
            <a:ext cx="914400" cy="848602"/>
          </a:xfrm>
          <a:prstGeom prst="bentArrow">
            <a:avLst/>
          </a:prstGeom>
          <a:solidFill>
            <a:srgbClr val="FF4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Bent Arrow 26">
            <a:extLst>
              <a:ext uri="{FF2B5EF4-FFF2-40B4-BE49-F238E27FC236}">
                <a16:creationId xmlns:a16="http://schemas.microsoft.com/office/drawing/2014/main" id="{F994C337-8D48-01AA-A585-E18AFC615546}"/>
              </a:ext>
            </a:extLst>
          </p:cNvPr>
          <p:cNvSpPr/>
          <p:nvPr/>
        </p:nvSpPr>
        <p:spPr>
          <a:xfrm rot="10800000">
            <a:off x="10531452" y="4856003"/>
            <a:ext cx="914400" cy="848602"/>
          </a:xfrm>
          <a:prstGeom prst="bentArrow">
            <a:avLst/>
          </a:prstGeom>
          <a:solidFill>
            <a:srgbClr val="FF4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37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B9017-B937-B44C-AD37-1D1539672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95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Innovating  </a:t>
            </a:r>
            <a:br>
              <a:rPr lang="en-US" dirty="0"/>
            </a:br>
            <a:endParaRPr lang="en-US" sz="3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BC0698-C165-976D-E23A-EA2D24A31E8F}"/>
              </a:ext>
            </a:extLst>
          </p:cNvPr>
          <p:cNvSpPr txBox="1"/>
          <p:nvPr/>
        </p:nvSpPr>
        <p:spPr>
          <a:xfrm>
            <a:off x="1975104" y="1694180"/>
            <a:ext cx="953109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Enterprise-level subscriptions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Live formulas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XML code standards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Piloting new software tools to identify parts and requirements, and connect data in referenced standards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Assigning IDs to committee-identified requirements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Provide conduits to the standards committee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Deploy ICS codes to better identify relative content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Explore smarter search engines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Serving new technologies with more data-focused standards, e.g. 3D Models in PDFs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Building support certifications and related products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86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B9017-B937-B44C-AD37-1D1539672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North American Discussion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10C60B-3637-A498-AA30-5B6B3E856342}"/>
              </a:ext>
            </a:extLst>
          </p:cNvPr>
          <p:cNvSpPr txBox="1"/>
          <p:nvPr/>
        </p:nvSpPr>
        <p:spPr>
          <a:xfrm>
            <a:off x="2552700" y="2400300"/>
            <a:ext cx="72771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 more input SDOs receive, the better we can respond.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North American Smart Standards discussion group. 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400" dirty="0"/>
              <a:t>10 SDOs participating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400" dirty="0"/>
              <a:t>Next meeting, August 2022.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400" dirty="0"/>
              <a:t>Communication goals.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INCOSE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Other standards meetings/guest speakers.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89630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1C1A982-5640-24BB-4B35-8C13C4FC02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3800" y="5291138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Lesley West</a:t>
            </a:r>
          </a:p>
          <a:p>
            <a:pPr algn="l"/>
            <a:r>
              <a:rPr lang="en-US" sz="18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lwest@astm.org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DE7BFC-6A9C-85F7-D0B4-AAD9A83C7F92}"/>
              </a:ext>
            </a:extLst>
          </p:cNvPr>
          <p:cNvSpPr/>
          <p:nvPr/>
        </p:nvSpPr>
        <p:spPr>
          <a:xfrm>
            <a:off x="3378200" y="0"/>
            <a:ext cx="8458200" cy="5041900"/>
          </a:xfrm>
          <a:prstGeom prst="rect">
            <a:avLst/>
          </a:prstGeom>
          <a:solidFill>
            <a:schemeClr val="accent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indoor, computer, automaton&#10;&#10;Description automatically generated">
            <a:extLst>
              <a:ext uri="{FF2B5EF4-FFF2-40B4-BE49-F238E27FC236}">
                <a16:creationId xmlns:a16="http://schemas.microsoft.com/office/drawing/2014/main" id="{84ED7B15-B3E7-D36A-2872-58D6EAC2D2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79"/>
          <a:stretch/>
        </p:blipFill>
        <p:spPr>
          <a:xfrm>
            <a:off x="1193800" y="2413773"/>
            <a:ext cx="2473701" cy="219238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AF7B0B-D01C-D140-F2E4-CD214A8B64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700" y="1219973"/>
            <a:ext cx="9144000" cy="23876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Thank you so much!</a:t>
            </a:r>
          </a:p>
        </p:txBody>
      </p:sp>
    </p:spTree>
    <p:extLst>
      <p:ext uri="{BB962C8B-B14F-4D97-AF65-F5344CB8AC3E}">
        <p14:creationId xmlns:p14="http://schemas.microsoft.com/office/powerpoint/2010/main" val="2682280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75694BC-D0CF-684F-96C7-1BE8D0CDFDCB}"/>
              </a:ext>
            </a:extLst>
          </p:cNvPr>
          <p:cNvSpPr/>
          <p:nvPr/>
        </p:nvSpPr>
        <p:spPr>
          <a:xfrm>
            <a:off x="4450893" y="403225"/>
            <a:ext cx="6272779" cy="6272779"/>
          </a:xfrm>
          <a:prstGeom prst="ellipse">
            <a:avLst/>
          </a:prstGeom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F2AF4E5-4D60-3547-A551-A7C8DBC2E874}"/>
              </a:ext>
            </a:extLst>
          </p:cNvPr>
          <p:cNvSpPr/>
          <p:nvPr/>
        </p:nvSpPr>
        <p:spPr>
          <a:xfrm>
            <a:off x="5241174" y="1181671"/>
            <a:ext cx="4715271" cy="471527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err="1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8329C23-5888-5041-92A1-7606D3B24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Valuable content </a:t>
            </a:r>
            <a:br>
              <a:rPr lang="en-US" dirty="0"/>
            </a:br>
            <a:r>
              <a:rPr lang="en-US" dirty="0"/>
              <a:t>in a Standard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95B0E2-9A65-6D48-9AA1-819222A5C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32350" y="6232800"/>
            <a:ext cx="2743200" cy="365125"/>
          </a:xfrm>
        </p:spPr>
        <p:txBody>
          <a:bodyPr/>
          <a:lstStyle/>
          <a:p>
            <a:fld id="{4704619B-9823-F845-874B-2390AC991BC7}" type="slidenum">
              <a:rPr lang="en-US" smtClean="0"/>
              <a:t>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F4C90AF-9A91-914C-BC02-498DC83BE80B}"/>
              </a:ext>
            </a:extLst>
          </p:cNvPr>
          <p:cNvSpPr txBox="1">
            <a:spLocks/>
          </p:cNvSpPr>
          <p:nvPr/>
        </p:nvSpPr>
        <p:spPr>
          <a:xfrm>
            <a:off x="1182771" y="1651785"/>
            <a:ext cx="5111188" cy="1512394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kern="1200">
                <a:solidFill>
                  <a:srgbClr val="0070B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Industry can </a:t>
            </a:r>
          </a:p>
          <a:p>
            <a:r>
              <a:rPr lang="en-US" sz="23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Work with multiple </a:t>
            </a:r>
          </a:p>
          <a:p>
            <a:r>
              <a:rPr lang="en-US" sz="23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components </a:t>
            </a:r>
          </a:p>
          <a:p>
            <a:r>
              <a:rPr lang="en-US" sz="2399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a standard:</a:t>
            </a: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C93D2FFB-E613-5243-A9D6-4D914D69BB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4182697"/>
              </p:ext>
            </p:extLst>
          </p:nvPr>
        </p:nvGraphicFramePr>
        <p:xfrm>
          <a:off x="4107330" y="1047635"/>
          <a:ext cx="6982958" cy="4982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C99B49E-E8D8-5F4C-9D8B-170B334CD450}"/>
              </a:ext>
            </a:extLst>
          </p:cNvPr>
          <p:cNvSpPr txBox="1"/>
          <p:nvPr/>
        </p:nvSpPr>
        <p:spPr>
          <a:xfrm>
            <a:off x="10021126" y="6259186"/>
            <a:ext cx="2012140" cy="200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cap="all" dirty="0"/>
              <a:t>CREDIT: </a:t>
            </a:r>
            <a:r>
              <a:rPr lang="en-US" sz="700" dirty="0"/>
              <a:t>NASA/JPL-Caltech/J.D. </a:t>
            </a:r>
            <a:r>
              <a:rPr lang="en-US" sz="700" dirty="0" err="1"/>
              <a:t>Gammell</a:t>
            </a:r>
            <a:endParaRPr lang="en-US" sz="700" dirty="0"/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8CA75A3F-3D51-F94A-849C-F7BCB09144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40960"/>
              </p:ext>
            </p:extLst>
          </p:nvPr>
        </p:nvGraphicFramePr>
        <p:xfrm>
          <a:off x="1116318" y="3235467"/>
          <a:ext cx="2579591" cy="3149148"/>
        </p:xfrm>
        <a:graphic>
          <a:graphicData uri="http://schemas.openxmlformats.org/drawingml/2006/table">
            <a:tbl>
              <a:tblPr/>
              <a:tblGrid>
                <a:gridCol w="2579591">
                  <a:extLst>
                    <a:ext uri="{9D8B030D-6E8A-4147-A177-3AD203B41FA5}">
                      <a16:colId xmlns:a16="http://schemas.microsoft.com/office/drawing/2014/main" val="2301089802"/>
                    </a:ext>
                  </a:extLst>
                </a:gridCol>
              </a:tblGrid>
              <a:tr h="286763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Requirements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3" marR="9523" marT="9523" marB="0" anchor="b"/>
                </a:tc>
                <a:extLst>
                  <a:ext uri="{0D108BD9-81ED-4DB2-BD59-A6C34878D82A}">
                    <a16:rowId xmlns:a16="http://schemas.microsoft.com/office/drawing/2014/main" val="1579377221"/>
                  </a:ext>
                </a:extLst>
              </a:tr>
              <a:tr h="281518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Recommendations</a:t>
                      </a:r>
                    </a:p>
                  </a:txBody>
                  <a:tcPr marL="9523" marR="9523" marT="9523" marB="0" anchor="b"/>
                </a:tc>
                <a:extLst>
                  <a:ext uri="{0D108BD9-81ED-4DB2-BD59-A6C34878D82A}">
                    <a16:rowId xmlns:a16="http://schemas.microsoft.com/office/drawing/2014/main" val="1273919865"/>
                  </a:ext>
                </a:extLst>
              </a:tr>
              <a:tr h="286763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Measurements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3" marR="9523" marT="9523" marB="0" anchor="b"/>
                </a:tc>
                <a:extLst>
                  <a:ext uri="{0D108BD9-81ED-4DB2-BD59-A6C34878D82A}">
                    <a16:rowId xmlns:a16="http://schemas.microsoft.com/office/drawing/2014/main" val="846165274"/>
                  </a:ext>
                </a:extLst>
              </a:tr>
              <a:tr h="286763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Verifications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3" marR="9523" marT="9523" marB="0" anchor="b"/>
                </a:tc>
                <a:extLst>
                  <a:ext uri="{0D108BD9-81ED-4DB2-BD59-A6C34878D82A}">
                    <a16:rowId xmlns:a16="http://schemas.microsoft.com/office/drawing/2014/main" val="3704947689"/>
                  </a:ext>
                </a:extLst>
              </a:tr>
              <a:tr h="286763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Tables</a:t>
                      </a:r>
                    </a:p>
                  </a:txBody>
                  <a:tcPr marL="9523" marR="9523" marT="9523" marB="0" anchor="b"/>
                </a:tc>
                <a:extLst>
                  <a:ext uri="{0D108BD9-81ED-4DB2-BD59-A6C34878D82A}">
                    <a16:rowId xmlns:a16="http://schemas.microsoft.com/office/drawing/2014/main" val="2292816511"/>
                  </a:ext>
                </a:extLst>
              </a:tr>
              <a:tr h="286763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Figures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3" marR="9523" marT="9523" marB="0" anchor="b"/>
                </a:tc>
                <a:extLst>
                  <a:ext uri="{0D108BD9-81ED-4DB2-BD59-A6C34878D82A}">
                    <a16:rowId xmlns:a16="http://schemas.microsoft.com/office/drawing/2014/main" val="59445422"/>
                  </a:ext>
                </a:extLst>
              </a:tr>
              <a:tr h="286763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Guides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3" marR="9523" marT="9523" marB="0" anchor="b"/>
                </a:tc>
                <a:extLst>
                  <a:ext uri="{0D108BD9-81ED-4DB2-BD59-A6C34878D82A}">
                    <a16:rowId xmlns:a16="http://schemas.microsoft.com/office/drawing/2014/main" val="4138696250"/>
                  </a:ext>
                </a:extLst>
              </a:tr>
              <a:tr h="286763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Change Statements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3" marR="9523" marT="9523" marB="0" anchor="b"/>
                </a:tc>
                <a:extLst>
                  <a:ext uri="{0D108BD9-81ED-4DB2-BD59-A6C34878D82A}">
                    <a16:rowId xmlns:a16="http://schemas.microsoft.com/office/drawing/2014/main" val="3254743425"/>
                  </a:ext>
                </a:extLst>
              </a:tr>
              <a:tr h="286763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>
                          <a:effectLst/>
                          <a:latin typeface="+mn-lt"/>
                        </a:rPr>
                        <a:t>Scope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3" marR="9523" marT="9523" marB="0" anchor="b"/>
                </a:tc>
                <a:extLst>
                  <a:ext uri="{0D108BD9-81ED-4DB2-BD59-A6C34878D82A}">
                    <a16:rowId xmlns:a16="http://schemas.microsoft.com/office/drawing/2014/main" val="3539065789"/>
                  </a:ext>
                </a:extLst>
              </a:tr>
              <a:tr h="286763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References</a:t>
                      </a:r>
                    </a:p>
                  </a:txBody>
                  <a:tcPr marL="9523" marR="9523" marT="9523" marB="0" anchor="b"/>
                </a:tc>
                <a:extLst>
                  <a:ext uri="{0D108BD9-81ED-4DB2-BD59-A6C34878D82A}">
                    <a16:rowId xmlns:a16="http://schemas.microsoft.com/office/drawing/2014/main" val="3211631336"/>
                  </a:ext>
                </a:extLst>
              </a:tr>
              <a:tr h="286763">
                <a:tc>
                  <a:txBody>
                    <a:bodyPr/>
                    <a:lstStyle/>
                    <a:p>
                      <a:pPr marL="171450" indent="-171450" algn="l" fontAlgn="b">
                        <a:buFont typeface="Arial" panose="020B0604020202020204" pitchFamily="34" charset="0"/>
                        <a:buChar char="•"/>
                      </a:pP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Other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3" marR="9523" marT="9523" marB="0" anchor="b"/>
                </a:tc>
                <a:extLst>
                  <a:ext uri="{0D108BD9-81ED-4DB2-BD59-A6C34878D82A}">
                    <a16:rowId xmlns:a16="http://schemas.microsoft.com/office/drawing/2014/main" val="416274636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29F05E5-9222-6F30-CBD4-D0B03495A1D5}"/>
              </a:ext>
            </a:extLst>
          </p:cNvPr>
          <p:cNvSpPr/>
          <p:nvPr/>
        </p:nvSpPr>
        <p:spPr>
          <a:xfrm flipH="1">
            <a:off x="9956444" y="1868933"/>
            <a:ext cx="2153789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Committee Intent</a:t>
            </a:r>
          </a:p>
        </p:txBody>
      </p:sp>
    </p:spTree>
    <p:extLst>
      <p:ext uri="{BB962C8B-B14F-4D97-AF65-F5344CB8AC3E}">
        <p14:creationId xmlns:p14="http://schemas.microsoft.com/office/powerpoint/2010/main" val="2875321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8BBA1-80A7-5475-2CE2-54EA17483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769441"/>
          </a:xfrm>
        </p:spPr>
        <p:txBody>
          <a:bodyPr>
            <a:normAutofit/>
          </a:bodyPr>
          <a:lstStyle/>
          <a:p>
            <a:r>
              <a:rPr lang="en-US" sz="4400" dirty="0"/>
              <a:t>Partnerships</a:t>
            </a:r>
          </a:p>
        </p:txBody>
      </p: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41C07445-A43A-6039-19AA-F597A8837894}"/>
              </a:ext>
            </a:extLst>
          </p:cNvPr>
          <p:cNvCxnSpPr>
            <a:cxnSpLocks/>
          </p:cNvCxnSpPr>
          <p:nvPr/>
        </p:nvCxnSpPr>
        <p:spPr>
          <a:xfrm>
            <a:off x="3898900" y="2950937"/>
            <a:ext cx="6141764" cy="2484063"/>
          </a:xfrm>
          <a:prstGeom prst="curvedConnector3">
            <a:avLst/>
          </a:prstGeom>
          <a:ln w="12700">
            <a:solidFill>
              <a:schemeClr val="accent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E255441-7113-CF6A-2805-7D892C93D24D}"/>
              </a:ext>
            </a:extLst>
          </p:cNvPr>
          <p:cNvSpPr txBox="1"/>
          <p:nvPr/>
        </p:nvSpPr>
        <p:spPr>
          <a:xfrm>
            <a:off x="7932719" y="1226947"/>
            <a:ext cx="24145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AB7942"/>
                </a:solidFill>
                <a:latin typeface="Century Schoolbook" panose="02040604050505020304" pitchFamily="18" charset="0"/>
                <a:cs typeface="Arial" panose="020B0604020202020204" pitchFamily="34" charset="0"/>
              </a:rPr>
              <a:t>SDO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C99F4A-8B27-3220-358B-F9483E9C3AAA}"/>
              </a:ext>
            </a:extLst>
          </p:cNvPr>
          <p:cNvSpPr txBox="1"/>
          <p:nvPr/>
        </p:nvSpPr>
        <p:spPr>
          <a:xfrm>
            <a:off x="3145525" y="3758739"/>
            <a:ext cx="44805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AB7942"/>
                </a:solidFill>
                <a:latin typeface="Century Schoolbook" panose="02040604050505020304" pitchFamily="18" charset="0"/>
                <a:cs typeface="Arial" panose="020B0604020202020204" pitchFamily="34" charset="0"/>
              </a:rPr>
              <a:t>Engineering Community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0E89A6-6495-CC7E-9A53-A51FE89BCF27}"/>
              </a:ext>
            </a:extLst>
          </p:cNvPr>
          <p:cNvSpPr txBox="1"/>
          <p:nvPr/>
        </p:nvSpPr>
        <p:spPr>
          <a:xfrm>
            <a:off x="9305108" y="4378821"/>
            <a:ext cx="24145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AB7942"/>
                </a:solidFill>
                <a:latin typeface="Century Schoolbook" panose="02040604050505020304" pitchFamily="18" charset="0"/>
                <a:cs typeface="Arial" panose="020B0604020202020204" pitchFamily="34" charset="0"/>
              </a:rPr>
              <a:t>SDO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A8E7AE-20B1-6477-122D-5A6100FA3B30}"/>
              </a:ext>
            </a:extLst>
          </p:cNvPr>
          <p:cNvSpPr txBox="1"/>
          <p:nvPr/>
        </p:nvSpPr>
        <p:spPr>
          <a:xfrm>
            <a:off x="7462819" y="3650688"/>
            <a:ext cx="24145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AB7942"/>
                </a:solidFill>
                <a:latin typeface="Century Schoolbook" panose="02040604050505020304" pitchFamily="18" charset="0"/>
                <a:cs typeface="Arial" panose="020B0604020202020204" pitchFamily="34" charset="0"/>
              </a:rPr>
              <a:t>SDO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2BEDB4-4D38-F492-E9B7-3C8825AE80A3}"/>
              </a:ext>
            </a:extLst>
          </p:cNvPr>
          <p:cNvSpPr txBox="1"/>
          <p:nvPr/>
        </p:nvSpPr>
        <p:spPr>
          <a:xfrm>
            <a:off x="8516919" y="2517023"/>
            <a:ext cx="24145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AB7942"/>
                </a:solidFill>
                <a:latin typeface="Century Schoolbook" panose="02040604050505020304" pitchFamily="18" charset="0"/>
                <a:cs typeface="Arial" panose="020B0604020202020204" pitchFamily="34" charset="0"/>
              </a:rPr>
              <a:t>NSB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9A5CA3-96D8-9373-E170-E441148FF9E1}"/>
              </a:ext>
            </a:extLst>
          </p:cNvPr>
          <p:cNvSpPr txBox="1"/>
          <p:nvPr/>
        </p:nvSpPr>
        <p:spPr>
          <a:xfrm>
            <a:off x="5870538" y="2015310"/>
            <a:ext cx="24145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AB7942"/>
                </a:solidFill>
                <a:latin typeface="Century Schoolbook" panose="02040604050505020304" pitchFamily="18" charset="0"/>
                <a:cs typeface="Arial" panose="020B0604020202020204" pitchFamily="34" charset="0"/>
              </a:rPr>
              <a:t>SDO</a:t>
            </a:r>
          </a:p>
        </p:txBody>
      </p:sp>
    </p:spTree>
    <p:extLst>
      <p:ext uri="{BB962C8B-B14F-4D97-AF65-F5344CB8AC3E}">
        <p14:creationId xmlns:p14="http://schemas.microsoft.com/office/powerpoint/2010/main" val="2979302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B9017-B937-B44C-AD37-1D1539672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795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Working  </a:t>
            </a:r>
            <a:br>
              <a:rPr lang="en-US" dirty="0"/>
            </a:br>
            <a:endParaRPr lang="en-US" sz="31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DDBBCA40-4CE3-2649-8285-624A68FF30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654" r="58381" b="32082"/>
          <a:stretch/>
        </p:blipFill>
        <p:spPr>
          <a:xfrm>
            <a:off x="5507743" y="1606731"/>
            <a:ext cx="1688618" cy="1541411"/>
          </a:xfrm>
          <a:custGeom>
            <a:avLst/>
            <a:gdLst>
              <a:gd name="connsiteX0" fmla="*/ 0 w 1688618"/>
              <a:gd name="connsiteY0" fmla="*/ 0 h 1541411"/>
              <a:gd name="connsiteX1" fmla="*/ 512214 w 1688618"/>
              <a:gd name="connsiteY1" fmla="*/ 0 h 1541411"/>
              <a:gd name="connsiteX2" fmla="*/ 1058201 w 1688618"/>
              <a:gd name="connsiteY2" fmla="*/ 0 h 1541411"/>
              <a:gd name="connsiteX3" fmla="*/ 1688618 w 1688618"/>
              <a:gd name="connsiteY3" fmla="*/ 0 h 1541411"/>
              <a:gd name="connsiteX4" fmla="*/ 1688618 w 1688618"/>
              <a:gd name="connsiteY4" fmla="*/ 467561 h 1541411"/>
              <a:gd name="connsiteX5" fmla="*/ 1688618 w 1688618"/>
              <a:gd name="connsiteY5" fmla="*/ 935123 h 1541411"/>
              <a:gd name="connsiteX6" fmla="*/ 1688618 w 1688618"/>
              <a:gd name="connsiteY6" fmla="*/ 1541411 h 1541411"/>
              <a:gd name="connsiteX7" fmla="*/ 1108859 w 1688618"/>
              <a:gd name="connsiteY7" fmla="*/ 1541411 h 1541411"/>
              <a:gd name="connsiteX8" fmla="*/ 596645 w 1688618"/>
              <a:gd name="connsiteY8" fmla="*/ 1541411 h 1541411"/>
              <a:gd name="connsiteX9" fmla="*/ 0 w 1688618"/>
              <a:gd name="connsiteY9" fmla="*/ 1541411 h 1541411"/>
              <a:gd name="connsiteX10" fmla="*/ 0 w 1688618"/>
              <a:gd name="connsiteY10" fmla="*/ 1073850 h 1541411"/>
              <a:gd name="connsiteX11" fmla="*/ 0 w 1688618"/>
              <a:gd name="connsiteY11" fmla="*/ 575460 h 1541411"/>
              <a:gd name="connsiteX12" fmla="*/ 0 w 1688618"/>
              <a:gd name="connsiteY12" fmla="*/ 0 h 154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8618" h="1541411" fill="none" extrusionOk="0">
                <a:moveTo>
                  <a:pt x="0" y="0"/>
                </a:moveTo>
                <a:cubicBezTo>
                  <a:pt x="187193" y="-50378"/>
                  <a:pt x="315736" y="14752"/>
                  <a:pt x="512214" y="0"/>
                </a:cubicBezTo>
                <a:cubicBezTo>
                  <a:pt x="708692" y="-14752"/>
                  <a:pt x="903553" y="24258"/>
                  <a:pt x="1058201" y="0"/>
                </a:cubicBezTo>
                <a:cubicBezTo>
                  <a:pt x="1212849" y="-24258"/>
                  <a:pt x="1525298" y="3501"/>
                  <a:pt x="1688618" y="0"/>
                </a:cubicBezTo>
                <a:cubicBezTo>
                  <a:pt x="1696774" y="221053"/>
                  <a:pt x="1687796" y="254018"/>
                  <a:pt x="1688618" y="467561"/>
                </a:cubicBezTo>
                <a:cubicBezTo>
                  <a:pt x="1689440" y="681104"/>
                  <a:pt x="1654993" y="764250"/>
                  <a:pt x="1688618" y="935123"/>
                </a:cubicBezTo>
                <a:cubicBezTo>
                  <a:pt x="1722243" y="1105996"/>
                  <a:pt x="1625967" y="1278210"/>
                  <a:pt x="1688618" y="1541411"/>
                </a:cubicBezTo>
                <a:cubicBezTo>
                  <a:pt x="1447267" y="1581779"/>
                  <a:pt x="1346125" y="1526963"/>
                  <a:pt x="1108859" y="1541411"/>
                </a:cubicBezTo>
                <a:cubicBezTo>
                  <a:pt x="871593" y="1555859"/>
                  <a:pt x="849957" y="1516839"/>
                  <a:pt x="596645" y="1541411"/>
                </a:cubicBezTo>
                <a:cubicBezTo>
                  <a:pt x="343333" y="1565983"/>
                  <a:pt x="244791" y="1539272"/>
                  <a:pt x="0" y="1541411"/>
                </a:cubicBezTo>
                <a:cubicBezTo>
                  <a:pt x="-20747" y="1377136"/>
                  <a:pt x="54288" y="1214007"/>
                  <a:pt x="0" y="1073850"/>
                </a:cubicBezTo>
                <a:cubicBezTo>
                  <a:pt x="-54288" y="933693"/>
                  <a:pt x="23038" y="821530"/>
                  <a:pt x="0" y="575460"/>
                </a:cubicBezTo>
                <a:cubicBezTo>
                  <a:pt x="-23038" y="329390"/>
                  <a:pt x="10327" y="225236"/>
                  <a:pt x="0" y="0"/>
                </a:cubicBezTo>
                <a:close/>
              </a:path>
              <a:path w="1688618" h="1541411" stroke="0" extrusionOk="0">
                <a:moveTo>
                  <a:pt x="0" y="0"/>
                </a:moveTo>
                <a:cubicBezTo>
                  <a:pt x="213599" y="-19549"/>
                  <a:pt x="418919" y="4041"/>
                  <a:pt x="545986" y="0"/>
                </a:cubicBezTo>
                <a:cubicBezTo>
                  <a:pt x="673053" y="-4041"/>
                  <a:pt x="1002760" y="16216"/>
                  <a:pt x="1142632" y="0"/>
                </a:cubicBezTo>
                <a:cubicBezTo>
                  <a:pt x="1282504" y="-16216"/>
                  <a:pt x="1477066" y="47561"/>
                  <a:pt x="1688618" y="0"/>
                </a:cubicBezTo>
                <a:cubicBezTo>
                  <a:pt x="1724399" y="143347"/>
                  <a:pt x="1677066" y="387964"/>
                  <a:pt x="1688618" y="529218"/>
                </a:cubicBezTo>
                <a:cubicBezTo>
                  <a:pt x="1700170" y="670472"/>
                  <a:pt x="1685381" y="846007"/>
                  <a:pt x="1688618" y="1027607"/>
                </a:cubicBezTo>
                <a:cubicBezTo>
                  <a:pt x="1691855" y="1209207"/>
                  <a:pt x="1673273" y="1416525"/>
                  <a:pt x="1688618" y="1541411"/>
                </a:cubicBezTo>
                <a:cubicBezTo>
                  <a:pt x="1536731" y="1542688"/>
                  <a:pt x="1267927" y="1516657"/>
                  <a:pt x="1125745" y="1541411"/>
                </a:cubicBezTo>
                <a:cubicBezTo>
                  <a:pt x="983563" y="1566165"/>
                  <a:pt x="710821" y="1485893"/>
                  <a:pt x="579759" y="1541411"/>
                </a:cubicBezTo>
                <a:cubicBezTo>
                  <a:pt x="448697" y="1596929"/>
                  <a:pt x="196671" y="1499780"/>
                  <a:pt x="0" y="1541411"/>
                </a:cubicBezTo>
                <a:cubicBezTo>
                  <a:pt x="-6231" y="1379952"/>
                  <a:pt x="39758" y="1144818"/>
                  <a:pt x="0" y="1027607"/>
                </a:cubicBezTo>
                <a:cubicBezTo>
                  <a:pt x="-39758" y="910396"/>
                  <a:pt x="6724" y="672196"/>
                  <a:pt x="0" y="560046"/>
                </a:cubicBezTo>
                <a:cubicBezTo>
                  <a:pt x="-6724" y="447896"/>
                  <a:pt x="58274" y="205221"/>
                  <a:pt x="0" y="0"/>
                </a:cubicBezTo>
                <a:close/>
              </a:path>
            </a:pathLst>
          </a:custGeom>
          <a:ln w="635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427118687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ECA9B3FE-35BF-3645-A6D0-8519065B2B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81" t="25261" b="31910"/>
          <a:stretch/>
        </p:blipFill>
        <p:spPr>
          <a:xfrm>
            <a:off x="8338522" y="2660387"/>
            <a:ext cx="1688618" cy="1537225"/>
          </a:xfrm>
          <a:custGeom>
            <a:avLst/>
            <a:gdLst>
              <a:gd name="connsiteX0" fmla="*/ 0 w 1688618"/>
              <a:gd name="connsiteY0" fmla="*/ 0 h 1537225"/>
              <a:gd name="connsiteX1" fmla="*/ 512214 w 1688618"/>
              <a:gd name="connsiteY1" fmla="*/ 0 h 1537225"/>
              <a:gd name="connsiteX2" fmla="*/ 1024428 w 1688618"/>
              <a:gd name="connsiteY2" fmla="*/ 0 h 1537225"/>
              <a:gd name="connsiteX3" fmla="*/ 1688618 w 1688618"/>
              <a:gd name="connsiteY3" fmla="*/ 0 h 1537225"/>
              <a:gd name="connsiteX4" fmla="*/ 1688618 w 1688618"/>
              <a:gd name="connsiteY4" fmla="*/ 466292 h 1537225"/>
              <a:gd name="connsiteX5" fmla="*/ 1688618 w 1688618"/>
              <a:gd name="connsiteY5" fmla="*/ 963328 h 1537225"/>
              <a:gd name="connsiteX6" fmla="*/ 1688618 w 1688618"/>
              <a:gd name="connsiteY6" fmla="*/ 1537225 h 1537225"/>
              <a:gd name="connsiteX7" fmla="*/ 1108859 w 1688618"/>
              <a:gd name="connsiteY7" fmla="*/ 1537225 h 1537225"/>
              <a:gd name="connsiteX8" fmla="*/ 596645 w 1688618"/>
              <a:gd name="connsiteY8" fmla="*/ 1537225 h 1537225"/>
              <a:gd name="connsiteX9" fmla="*/ 0 w 1688618"/>
              <a:gd name="connsiteY9" fmla="*/ 1537225 h 1537225"/>
              <a:gd name="connsiteX10" fmla="*/ 0 w 1688618"/>
              <a:gd name="connsiteY10" fmla="*/ 1055561 h 1537225"/>
              <a:gd name="connsiteX11" fmla="*/ 0 w 1688618"/>
              <a:gd name="connsiteY11" fmla="*/ 589270 h 1537225"/>
              <a:gd name="connsiteX12" fmla="*/ 0 w 1688618"/>
              <a:gd name="connsiteY12" fmla="*/ 0 h 1537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88618" h="1537225" fill="none" extrusionOk="0">
                <a:moveTo>
                  <a:pt x="0" y="0"/>
                </a:moveTo>
                <a:cubicBezTo>
                  <a:pt x="110689" y="-52855"/>
                  <a:pt x="334522" y="44596"/>
                  <a:pt x="512214" y="0"/>
                </a:cubicBezTo>
                <a:cubicBezTo>
                  <a:pt x="689906" y="-44596"/>
                  <a:pt x="832234" y="46916"/>
                  <a:pt x="1024428" y="0"/>
                </a:cubicBezTo>
                <a:cubicBezTo>
                  <a:pt x="1216622" y="-46916"/>
                  <a:pt x="1547492" y="21952"/>
                  <a:pt x="1688618" y="0"/>
                </a:cubicBezTo>
                <a:cubicBezTo>
                  <a:pt x="1712681" y="172712"/>
                  <a:pt x="1659342" y="300292"/>
                  <a:pt x="1688618" y="466292"/>
                </a:cubicBezTo>
                <a:cubicBezTo>
                  <a:pt x="1717894" y="632292"/>
                  <a:pt x="1643210" y="805445"/>
                  <a:pt x="1688618" y="963328"/>
                </a:cubicBezTo>
                <a:cubicBezTo>
                  <a:pt x="1734026" y="1121211"/>
                  <a:pt x="1629849" y="1324522"/>
                  <a:pt x="1688618" y="1537225"/>
                </a:cubicBezTo>
                <a:cubicBezTo>
                  <a:pt x="1551247" y="1553595"/>
                  <a:pt x="1394950" y="1527341"/>
                  <a:pt x="1108859" y="1537225"/>
                </a:cubicBezTo>
                <a:cubicBezTo>
                  <a:pt x="822768" y="1547109"/>
                  <a:pt x="717724" y="1534017"/>
                  <a:pt x="596645" y="1537225"/>
                </a:cubicBezTo>
                <a:cubicBezTo>
                  <a:pt x="475566" y="1540433"/>
                  <a:pt x="162097" y="1520301"/>
                  <a:pt x="0" y="1537225"/>
                </a:cubicBezTo>
                <a:cubicBezTo>
                  <a:pt x="-23194" y="1311980"/>
                  <a:pt x="54592" y="1266471"/>
                  <a:pt x="0" y="1055561"/>
                </a:cubicBezTo>
                <a:cubicBezTo>
                  <a:pt x="-54592" y="844651"/>
                  <a:pt x="45244" y="706058"/>
                  <a:pt x="0" y="589270"/>
                </a:cubicBezTo>
                <a:cubicBezTo>
                  <a:pt x="-45244" y="472482"/>
                  <a:pt x="56263" y="144118"/>
                  <a:pt x="0" y="0"/>
                </a:cubicBezTo>
                <a:close/>
              </a:path>
              <a:path w="1688618" h="1537225" stroke="0" extrusionOk="0">
                <a:moveTo>
                  <a:pt x="0" y="0"/>
                </a:moveTo>
                <a:cubicBezTo>
                  <a:pt x="204922" y="-26571"/>
                  <a:pt x="291118" y="3267"/>
                  <a:pt x="579759" y="0"/>
                </a:cubicBezTo>
                <a:cubicBezTo>
                  <a:pt x="868400" y="-3267"/>
                  <a:pt x="922889" y="54329"/>
                  <a:pt x="1142632" y="0"/>
                </a:cubicBezTo>
                <a:cubicBezTo>
                  <a:pt x="1362375" y="-54329"/>
                  <a:pt x="1452251" y="11789"/>
                  <a:pt x="1688618" y="0"/>
                </a:cubicBezTo>
                <a:cubicBezTo>
                  <a:pt x="1698415" y="189320"/>
                  <a:pt x="1678227" y="381314"/>
                  <a:pt x="1688618" y="543153"/>
                </a:cubicBezTo>
                <a:cubicBezTo>
                  <a:pt x="1699009" y="704992"/>
                  <a:pt x="1680867" y="956824"/>
                  <a:pt x="1688618" y="1086306"/>
                </a:cubicBezTo>
                <a:cubicBezTo>
                  <a:pt x="1696369" y="1215788"/>
                  <a:pt x="1681249" y="1399355"/>
                  <a:pt x="1688618" y="1537225"/>
                </a:cubicBezTo>
                <a:cubicBezTo>
                  <a:pt x="1402079" y="1580602"/>
                  <a:pt x="1335595" y="1513319"/>
                  <a:pt x="1091973" y="1537225"/>
                </a:cubicBezTo>
                <a:cubicBezTo>
                  <a:pt x="848352" y="1561131"/>
                  <a:pt x="761869" y="1481921"/>
                  <a:pt x="545986" y="1537225"/>
                </a:cubicBezTo>
                <a:cubicBezTo>
                  <a:pt x="330103" y="1592529"/>
                  <a:pt x="244600" y="1534991"/>
                  <a:pt x="0" y="1537225"/>
                </a:cubicBezTo>
                <a:cubicBezTo>
                  <a:pt x="-13181" y="1305769"/>
                  <a:pt x="7086" y="1191053"/>
                  <a:pt x="0" y="1055561"/>
                </a:cubicBezTo>
                <a:cubicBezTo>
                  <a:pt x="-7086" y="920069"/>
                  <a:pt x="14285" y="791164"/>
                  <a:pt x="0" y="589270"/>
                </a:cubicBezTo>
                <a:cubicBezTo>
                  <a:pt x="-14285" y="387376"/>
                  <a:pt x="52537" y="192784"/>
                  <a:pt x="0" y="0"/>
                </a:cubicBezTo>
                <a:close/>
              </a:path>
            </a:pathLst>
          </a:custGeom>
          <a:ln w="19050"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4506935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575FA6-F4AB-374D-B984-E1C3B2EDE9F3}"/>
              </a:ext>
            </a:extLst>
          </p:cNvPr>
          <p:cNvSpPr txBox="1"/>
          <p:nvPr/>
        </p:nvSpPr>
        <p:spPr>
          <a:xfrm>
            <a:off x="5985842" y="5212100"/>
            <a:ext cx="1347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Systems Engineer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6C8E9F-18BE-7048-B12E-AA4E89042C58}"/>
              </a:ext>
            </a:extLst>
          </p:cNvPr>
          <p:cNvSpPr txBox="1"/>
          <p:nvPr/>
        </p:nvSpPr>
        <p:spPr>
          <a:xfrm>
            <a:off x="7333521" y="1540727"/>
            <a:ext cx="2312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R&amp;D Engineer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6F270A-AE14-6540-A256-93DD5229F684}"/>
              </a:ext>
            </a:extLst>
          </p:cNvPr>
          <p:cNvSpPr txBox="1"/>
          <p:nvPr/>
        </p:nvSpPr>
        <p:spPr>
          <a:xfrm>
            <a:off x="8748779" y="4416295"/>
            <a:ext cx="1688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Regulatory Manager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2E7D753-DE49-E842-88AF-D216EF8B9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674" y="5317273"/>
            <a:ext cx="601795" cy="778946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800C80F2-B5C6-2E44-AA64-91F98A51B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5602" y="4771379"/>
            <a:ext cx="601795" cy="778946"/>
          </a:xfrm>
          <a:prstGeom prst="rect">
            <a:avLst/>
          </a:prstGeom>
        </p:spPr>
      </p:pic>
      <p:pic>
        <p:nvPicPr>
          <p:cNvPr id="19" name="Picture 18" descr="Text&#10;&#10;Description automatically generated with medium confidence">
            <a:extLst>
              <a:ext uri="{FF2B5EF4-FFF2-40B4-BE49-F238E27FC236}">
                <a16:creationId xmlns:a16="http://schemas.microsoft.com/office/drawing/2014/main" id="{A681D326-7A6C-3141-8D3B-CB0E2D651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8065" y="1951756"/>
            <a:ext cx="586352" cy="7662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FD4F4C-EE15-CB02-79BF-2D6B0A7AF564}"/>
              </a:ext>
            </a:extLst>
          </p:cNvPr>
          <p:cNvSpPr txBox="1"/>
          <p:nvPr/>
        </p:nvSpPr>
        <p:spPr>
          <a:xfrm>
            <a:off x="1058091" y="1606731"/>
            <a:ext cx="38441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SDOs need to understand where the problems exist in modern engineering workflows, at the different stages of use by the different roles: engineers and others involved in the industrial process. </a:t>
            </a: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b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to the need and when do they need it to work smart?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B1A306-3027-38DD-8F9B-9D8D4E24AD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525966"/>
            <a:ext cx="1811932" cy="157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78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DEB5E32-2C27-ED4D-890B-2F764BB89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75"/>
          <a:stretch/>
        </p:blipFill>
        <p:spPr>
          <a:xfrm>
            <a:off x="7596241" y="1878894"/>
            <a:ext cx="4595759" cy="29541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9B5D60-0921-2B49-B7E6-91FF7D94A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536" y="504690"/>
            <a:ext cx="6191368" cy="753661"/>
          </a:xfrm>
        </p:spPr>
        <p:txBody>
          <a:bodyPr>
            <a:normAutofit/>
          </a:bodyPr>
          <a:lstStyle/>
          <a:p>
            <a:r>
              <a:rPr lang="en-US" sz="4400" dirty="0"/>
              <a:t>Working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7B094F-B6AA-4C48-8C0E-2D15A36031AE}"/>
              </a:ext>
            </a:extLst>
          </p:cNvPr>
          <p:cNvSpPr/>
          <p:nvPr/>
        </p:nvSpPr>
        <p:spPr>
          <a:xfrm>
            <a:off x="3287402" y="1878894"/>
            <a:ext cx="3361502" cy="391663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94F4481-63A3-6049-9080-E3D8D9E3552D}"/>
              </a:ext>
            </a:extLst>
          </p:cNvPr>
          <p:cNvSpPr/>
          <p:nvPr/>
        </p:nvSpPr>
        <p:spPr>
          <a:xfrm>
            <a:off x="640781" y="1878895"/>
            <a:ext cx="2222207" cy="164696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F898C5-2C2B-FF4F-BF6F-6B93BF178E32}"/>
              </a:ext>
            </a:extLst>
          </p:cNvPr>
          <p:cNvSpPr txBox="1"/>
          <p:nvPr/>
        </p:nvSpPr>
        <p:spPr>
          <a:xfrm>
            <a:off x="800271" y="1984645"/>
            <a:ext cx="20627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Schoolbook" panose="02040604050505020304" pitchFamily="18" charset="0"/>
              </a:rPr>
              <a:t>“Data is growing exponentially in industry. It’s all about how we handle it.”</a:t>
            </a:r>
          </a:p>
          <a:p>
            <a:endParaRPr lang="en-US" dirty="0">
              <a:latin typeface="Century Schoolbook" panose="020406040505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C0F912-48D1-1B4E-BBB4-5E2677A7957B}"/>
              </a:ext>
            </a:extLst>
          </p:cNvPr>
          <p:cNvSpPr txBox="1"/>
          <p:nvPr/>
        </p:nvSpPr>
        <p:spPr>
          <a:xfrm>
            <a:off x="3543534" y="2102210"/>
            <a:ext cx="28813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Schoolbook" panose="02040604050505020304" pitchFamily="18" charset="0"/>
              </a:rPr>
              <a:t>“We need to select specs based on the project. We pull in industry and company standards. Updates must be incorporated in a managed way to minimize risk and be communicated. </a:t>
            </a:r>
            <a:br>
              <a:rPr lang="en-US" dirty="0">
                <a:latin typeface="Century Schoolbook" panose="02040604050505020304" pitchFamily="18" charset="0"/>
              </a:rPr>
            </a:br>
            <a:br>
              <a:rPr lang="en-US" dirty="0">
                <a:latin typeface="Century Schoolbook" panose="02040604050505020304" pitchFamily="18" charset="0"/>
              </a:rPr>
            </a:br>
            <a:r>
              <a:rPr lang="en-US" dirty="0">
                <a:latin typeface="Century Schoolbook" panose="02040604050505020304" pitchFamily="18" charset="0"/>
              </a:rPr>
              <a:t>Company &gt; Contractors &gt;&gt; Suppliers”</a:t>
            </a:r>
          </a:p>
          <a:p>
            <a:endParaRPr lang="en-US" dirty="0">
              <a:latin typeface="Century Schoolbook" panose="020406040505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A53431-EC1E-8653-05F9-E2E127DFD8E9}"/>
              </a:ext>
            </a:extLst>
          </p:cNvPr>
          <p:cNvSpPr txBox="1"/>
          <p:nvPr/>
        </p:nvSpPr>
        <p:spPr>
          <a:xfrm>
            <a:off x="800271" y="3738971"/>
            <a:ext cx="2222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1A7BD6-00D9-0DB6-3F17-35E4E2DF64A0}"/>
              </a:ext>
            </a:extLst>
          </p:cNvPr>
          <p:cNvSpPr txBox="1"/>
          <p:nvPr/>
        </p:nvSpPr>
        <p:spPr>
          <a:xfrm>
            <a:off x="3553220" y="5983978"/>
            <a:ext cx="2222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238425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44A75F8-AD79-464C-4A8C-EACC9CBEEF76}"/>
              </a:ext>
            </a:extLst>
          </p:cNvPr>
          <p:cNvSpPr/>
          <p:nvPr/>
        </p:nvSpPr>
        <p:spPr>
          <a:xfrm>
            <a:off x="4037262" y="1878895"/>
            <a:ext cx="2611642" cy="190788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E762A6CF-37EB-964F-F351-5BE0C12C15DE}"/>
              </a:ext>
            </a:extLst>
          </p:cNvPr>
          <p:cNvSpPr/>
          <p:nvPr/>
        </p:nvSpPr>
        <p:spPr>
          <a:xfrm>
            <a:off x="640781" y="1878895"/>
            <a:ext cx="3109427" cy="22053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DEB5E32-2C27-ED4D-890B-2F764BB89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75"/>
          <a:stretch/>
        </p:blipFill>
        <p:spPr>
          <a:xfrm>
            <a:off x="7596241" y="3530445"/>
            <a:ext cx="4595759" cy="29541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9B5D60-0921-2B49-B7E6-91FF7D94A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536" y="504690"/>
            <a:ext cx="6191368" cy="753661"/>
          </a:xfrm>
        </p:spPr>
        <p:txBody>
          <a:bodyPr>
            <a:normAutofit/>
          </a:bodyPr>
          <a:lstStyle/>
          <a:p>
            <a:r>
              <a:rPr lang="en-US" sz="4400" dirty="0"/>
              <a:t>Working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0CF516-3204-9C41-9CE5-9D1F99198986}"/>
              </a:ext>
            </a:extLst>
          </p:cNvPr>
          <p:cNvSpPr txBox="1"/>
          <p:nvPr/>
        </p:nvSpPr>
        <p:spPr>
          <a:xfrm>
            <a:off x="867718" y="2052888"/>
            <a:ext cx="26116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Schoolbook" panose="02040604050505020304" pitchFamily="18" charset="0"/>
              </a:rPr>
              <a:t>“Freeze requirements at the beginning of the project ... minimizing risk. But let s know when they changed, and why.”</a:t>
            </a:r>
          </a:p>
          <a:p>
            <a:endParaRPr lang="en-US" dirty="0">
              <a:latin typeface="Century Schoolbook" panose="020406040505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A399C3-53EA-6C43-AE46-5AB1EA2707AE}"/>
              </a:ext>
            </a:extLst>
          </p:cNvPr>
          <p:cNvSpPr txBox="1"/>
          <p:nvPr/>
        </p:nvSpPr>
        <p:spPr>
          <a:xfrm>
            <a:off x="4324315" y="2237262"/>
            <a:ext cx="20375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Schoolbook" panose="02040604050505020304" pitchFamily="18" charset="0"/>
              </a:rPr>
              <a:t>“Engineering process needs impactful solutions”</a:t>
            </a:r>
          </a:p>
          <a:p>
            <a:endParaRPr lang="en-US" dirty="0">
              <a:latin typeface="Century Schoolbook" panose="020406040505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FEC928-AF84-CEC2-7D95-DB7358495548}"/>
              </a:ext>
            </a:extLst>
          </p:cNvPr>
          <p:cNvSpPr txBox="1"/>
          <p:nvPr/>
        </p:nvSpPr>
        <p:spPr>
          <a:xfrm>
            <a:off x="800271" y="4361212"/>
            <a:ext cx="2222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Change Management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84941D-0681-E814-B83B-3351FDA124CD}"/>
              </a:ext>
            </a:extLst>
          </p:cNvPr>
          <p:cNvSpPr txBox="1"/>
          <p:nvPr/>
        </p:nvSpPr>
        <p:spPr>
          <a:xfrm>
            <a:off x="4426697" y="3991880"/>
            <a:ext cx="2222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Process</a:t>
            </a:r>
          </a:p>
        </p:txBody>
      </p:sp>
    </p:spTree>
    <p:extLst>
      <p:ext uri="{BB962C8B-B14F-4D97-AF65-F5344CB8AC3E}">
        <p14:creationId xmlns:p14="http://schemas.microsoft.com/office/powerpoint/2010/main" val="3937881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94F4481-63A3-6049-9080-E3D8D9E3552D}"/>
              </a:ext>
            </a:extLst>
          </p:cNvPr>
          <p:cNvSpPr/>
          <p:nvPr/>
        </p:nvSpPr>
        <p:spPr>
          <a:xfrm>
            <a:off x="640781" y="3092359"/>
            <a:ext cx="2062717" cy="206034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9DEB5E32-2C27-ED4D-890B-2F764BB89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75"/>
          <a:stretch/>
        </p:blipFill>
        <p:spPr>
          <a:xfrm>
            <a:off x="7596241" y="3398377"/>
            <a:ext cx="4595759" cy="29541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9B5D60-0921-2B49-B7E6-91FF7D94A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536" y="504690"/>
            <a:ext cx="6191368" cy="753661"/>
          </a:xfrm>
        </p:spPr>
        <p:txBody>
          <a:bodyPr>
            <a:normAutofit/>
          </a:bodyPr>
          <a:lstStyle/>
          <a:p>
            <a:r>
              <a:rPr lang="en-US" sz="4400" dirty="0"/>
              <a:t>Working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C4762B-7AB9-FA43-9404-F75D8CFE4402}"/>
              </a:ext>
            </a:extLst>
          </p:cNvPr>
          <p:cNvSpPr txBox="1"/>
          <p:nvPr/>
        </p:nvSpPr>
        <p:spPr>
          <a:xfrm>
            <a:off x="853702" y="3398377"/>
            <a:ext cx="18713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Schoolbook" panose="02040604050505020304" pitchFamily="18" charset="0"/>
              </a:rPr>
              <a:t>”It’s easy to read a standard, hard to apply a standard."</a:t>
            </a:r>
          </a:p>
          <a:p>
            <a:endParaRPr lang="en-US" dirty="0">
              <a:latin typeface="Century Schoolbook" panose="020406040505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67B094F-B6AA-4C48-8C0E-2D15A36031AE}"/>
              </a:ext>
            </a:extLst>
          </p:cNvPr>
          <p:cNvSpPr/>
          <p:nvPr/>
        </p:nvSpPr>
        <p:spPr>
          <a:xfrm>
            <a:off x="3421083" y="4211961"/>
            <a:ext cx="2928337" cy="164696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99FAD3-940A-F24F-AE8C-943EE6FD41A5}"/>
              </a:ext>
            </a:extLst>
          </p:cNvPr>
          <p:cNvSpPr txBox="1"/>
          <p:nvPr/>
        </p:nvSpPr>
        <p:spPr>
          <a:xfrm>
            <a:off x="3720567" y="4438955"/>
            <a:ext cx="22222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Schoolbook" panose="02040604050505020304" pitchFamily="18" charset="0"/>
              </a:rPr>
              <a:t>“We want to avoid </a:t>
            </a:r>
            <a:r>
              <a:rPr lang="en-US" dirty="0" err="1">
                <a:latin typeface="Century Schoolbook" panose="02040604050505020304" pitchFamily="18" charset="0"/>
              </a:rPr>
              <a:t>turnbacks</a:t>
            </a:r>
            <a:r>
              <a:rPr lang="en-US" dirty="0">
                <a:latin typeface="Century Schoolbook" panose="02040604050505020304" pitchFamily="18" charset="0"/>
              </a:rPr>
              <a:t> and increase speed to market.”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552757-0990-35CA-8281-34EA22A26184}"/>
              </a:ext>
            </a:extLst>
          </p:cNvPr>
          <p:cNvSpPr txBox="1"/>
          <p:nvPr/>
        </p:nvSpPr>
        <p:spPr>
          <a:xfrm>
            <a:off x="800271" y="5309263"/>
            <a:ext cx="2222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Efficiency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C431AF-33EA-E4A3-5DFA-4BA9458F6470}"/>
              </a:ext>
            </a:extLst>
          </p:cNvPr>
          <p:cNvSpPr txBox="1"/>
          <p:nvPr/>
        </p:nvSpPr>
        <p:spPr>
          <a:xfrm>
            <a:off x="3553220" y="5983978"/>
            <a:ext cx="2222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Efficiency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707C3A4-8B8F-62FD-2B79-4231260FCC72}"/>
              </a:ext>
            </a:extLst>
          </p:cNvPr>
          <p:cNvSpPr/>
          <p:nvPr/>
        </p:nvSpPr>
        <p:spPr>
          <a:xfrm>
            <a:off x="3421082" y="2002652"/>
            <a:ext cx="6468875" cy="105799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096299-B04E-08F3-A10A-9D0D5D81CC92}"/>
              </a:ext>
            </a:extLst>
          </p:cNvPr>
          <p:cNvSpPr txBox="1"/>
          <p:nvPr/>
        </p:nvSpPr>
        <p:spPr>
          <a:xfrm>
            <a:off x="3720566" y="2229647"/>
            <a:ext cx="5832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Schoolbook" panose="02040604050505020304" pitchFamily="18" charset="0"/>
              </a:rPr>
              <a:t>“When we have a lookback, we need to have a trail back to the data sources we deployed.”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A449BB-4630-90C6-474F-2DA0664C29EA}"/>
              </a:ext>
            </a:extLst>
          </p:cNvPr>
          <p:cNvSpPr txBox="1"/>
          <p:nvPr/>
        </p:nvSpPr>
        <p:spPr>
          <a:xfrm>
            <a:off x="3553220" y="3223287"/>
            <a:ext cx="2222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Clarity</a:t>
            </a:r>
          </a:p>
        </p:txBody>
      </p:sp>
    </p:spTree>
    <p:extLst>
      <p:ext uri="{BB962C8B-B14F-4D97-AF65-F5344CB8AC3E}">
        <p14:creationId xmlns:p14="http://schemas.microsoft.com/office/powerpoint/2010/main" val="1456889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363">
            <a:extLst>
              <a:ext uri="{FF2B5EF4-FFF2-40B4-BE49-F238E27FC236}">
                <a16:creationId xmlns:a16="http://schemas.microsoft.com/office/drawing/2014/main" id="{63242D6A-D602-EF8E-14AF-5473B0F8F5E1}"/>
              </a:ext>
            </a:extLst>
          </p:cNvPr>
          <p:cNvSpPr>
            <a:spLocks/>
          </p:cNvSpPr>
          <p:nvPr/>
        </p:nvSpPr>
        <p:spPr bwMode="auto">
          <a:xfrm>
            <a:off x="0" y="457200"/>
            <a:ext cx="70913625" cy="141827250"/>
          </a:xfrm>
          <a:custGeom>
            <a:avLst/>
            <a:gdLst>
              <a:gd name="T0" fmla="*/ 44670 w 44670"/>
              <a:gd name="T1" fmla="*/ 0 h 89340"/>
              <a:gd name="T2" fmla="*/ 44670 w 44670"/>
              <a:gd name="T3" fmla="*/ 89340 h 89340"/>
              <a:gd name="T4" fmla="*/ 0 w 44670"/>
              <a:gd name="T5" fmla="*/ 44670 h 89340"/>
              <a:gd name="T6" fmla="*/ 44670 w 44670"/>
              <a:gd name="T7" fmla="*/ 0 h 89340"/>
              <a:gd name="T8" fmla="*/ 0 w 44670"/>
              <a:gd name="T9" fmla="*/ 0 h 89340"/>
              <a:gd name="T10" fmla="*/ 44670 w 44670"/>
              <a:gd name="T11" fmla="*/ 89340 h 89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44670" h="89340">
                <a:moveTo>
                  <a:pt x="44670" y="0"/>
                </a:moveTo>
                <a:lnTo>
                  <a:pt x="44670" y="89340"/>
                </a:lnTo>
                <a:lnTo>
                  <a:pt x="0" y="44670"/>
                </a:lnTo>
                <a:lnTo>
                  <a:pt x="44670" y="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127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A042AD2-BDB3-7F8A-597E-C95F97814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25" y="1422844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1" u="none" strike="noStrike" cap="none" normalizeH="0" baseline="0">
                <a:ln>
                  <a:noFill/>
                </a:ln>
                <a:solidFill>
                  <a:srgbClr val="40404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“Once we have a final selection in a standard (and have noted diffs), we want to capture that for PLM/MBSE database.” 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1" u="none" strike="noStrike" cap="none" normalizeH="0" baseline="0">
                <a:ln>
                  <a:noFill/>
                </a:ln>
                <a:solidFill>
                  <a:srgbClr val="40404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“If that selection changes in a new version of the standard, the engineer needs an alert to review any referenced content that has changed.”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3C2396-2A7F-9FB4-4FF4-B5CB3E96D813}"/>
              </a:ext>
            </a:extLst>
          </p:cNvPr>
          <p:cNvSpPr txBox="1"/>
          <p:nvPr/>
        </p:nvSpPr>
        <p:spPr>
          <a:xfrm>
            <a:off x="2610048" y="2108199"/>
            <a:ext cx="66421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sz="2400" dirty="0"/>
              <a:t>When engineers want to incorporate part of a normative standard in their internal specifications, they need to agree on what part of the standard to incorporate.  </a:t>
            </a:r>
          </a:p>
          <a:p>
            <a:pPr lvl="0" fontAlgn="base"/>
            <a:endParaRPr lang="en-US" sz="2400" dirty="0"/>
          </a:p>
        </p:txBody>
      </p:sp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B5DE4908-250A-12F7-7F89-4147BC490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57" y="2108199"/>
            <a:ext cx="1448054" cy="189234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424E19D-16E8-4F99-FA47-D01EDCB0B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536" y="504690"/>
            <a:ext cx="6191368" cy="753661"/>
          </a:xfrm>
        </p:spPr>
        <p:txBody>
          <a:bodyPr>
            <a:normAutofit/>
          </a:bodyPr>
          <a:lstStyle/>
          <a:p>
            <a:r>
              <a:rPr lang="en-US" sz="4400" dirty="0"/>
              <a:t>Listening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0A49E82-F033-8B69-A284-3E7476A8DB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75"/>
          <a:stretch/>
        </p:blipFill>
        <p:spPr>
          <a:xfrm>
            <a:off x="9252155" y="4746769"/>
            <a:ext cx="2939845" cy="188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49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363">
            <a:extLst>
              <a:ext uri="{FF2B5EF4-FFF2-40B4-BE49-F238E27FC236}">
                <a16:creationId xmlns:a16="http://schemas.microsoft.com/office/drawing/2014/main" id="{63242D6A-D602-EF8E-14AF-5473B0F8F5E1}"/>
              </a:ext>
            </a:extLst>
          </p:cNvPr>
          <p:cNvSpPr>
            <a:spLocks/>
          </p:cNvSpPr>
          <p:nvPr/>
        </p:nvSpPr>
        <p:spPr bwMode="auto">
          <a:xfrm>
            <a:off x="0" y="457200"/>
            <a:ext cx="70913625" cy="141827250"/>
          </a:xfrm>
          <a:custGeom>
            <a:avLst/>
            <a:gdLst>
              <a:gd name="T0" fmla="*/ 44670 w 44670"/>
              <a:gd name="T1" fmla="*/ 0 h 89340"/>
              <a:gd name="T2" fmla="*/ 44670 w 44670"/>
              <a:gd name="T3" fmla="*/ 89340 h 89340"/>
              <a:gd name="T4" fmla="*/ 0 w 44670"/>
              <a:gd name="T5" fmla="*/ 44670 h 89340"/>
              <a:gd name="T6" fmla="*/ 44670 w 44670"/>
              <a:gd name="T7" fmla="*/ 0 h 89340"/>
              <a:gd name="T8" fmla="*/ 0 w 44670"/>
              <a:gd name="T9" fmla="*/ 0 h 89340"/>
              <a:gd name="T10" fmla="*/ 44670 w 44670"/>
              <a:gd name="T11" fmla="*/ 89340 h 89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44670" h="89340">
                <a:moveTo>
                  <a:pt x="44670" y="0"/>
                </a:moveTo>
                <a:lnTo>
                  <a:pt x="44670" y="89340"/>
                </a:lnTo>
                <a:lnTo>
                  <a:pt x="0" y="44670"/>
                </a:lnTo>
                <a:lnTo>
                  <a:pt x="44670" y="0"/>
                </a:lnTo>
                <a:close/>
              </a:path>
            </a:pathLst>
          </a:cu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127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A042AD2-BDB3-7F8A-597E-C95F97814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25" y="1422844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1" u="none" strike="noStrike" cap="none" normalizeH="0" baseline="0">
                <a:ln>
                  <a:noFill/>
                </a:ln>
                <a:solidFill>
                  <a:srgbClr val="40404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“Once we have a final selection in a standard (and have noted diffs), we want to capture that for PLM/MBSE database.” </a:t>
            </a:r>
            <a:endParaRPr kumimoji="0" lang="en-US" alt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1" u="none" strike="noStrike" cap="none" normalizeH="0" baseline="0">
                <a:ln>
                  <a:noFill/>
                </a:ln>
                <a:solidFill>
                  <a:srgbClr val="40404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“If that selection changes in a new version of the standard, the engineer needs an alert to review any referenced content that has changed.”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3C2396-2A7F-9FB4-4FF4-B5CB3E96D813}"/>
              </a:ext>
            </a:extLst>
          </p:cNvPr>
          <p:cNvSpPr txBox="1"/>
          <p:nvPr/>
        </p:nvSpPr>
        <p:spPr>
          <a:xfrm>
            <a:off x="2610048" y="2108200"/>
            <a:ext cx="67502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/>
            <a:r>
              <a:rPr lang="en-US" sz="2400" dirty="0"/>
              <a:t>When engineers include normative standards information (like requirements) in their specifications and models, they may need to add diffs to the way the standard was written, including requirements overlays to: </a:t>
            </a:r>
            <a:br>
              <a:rPr lang="en-US" sz="2400" dirty="0"/>
            </a:br>
            <a:endParaRPr lang="en-US" sz="2400" dirty="0"/>
          </a:p>
          <a:p>
            <a:pPr marL="342900" lvl="0" indent="-342900" fontAlgn="base">
              <a:buFont typeface="Courier New" panose="02070309020205020404" pitchFamily="49" charset="0"/>
              <a:buChar char="o"/>
            </a:pPr>
            <a:r>
              <a:rPr lang="en-US" sz="2400" dirty="0"/>
              <a:t>clear ambiguous language or </a:t>
            </a:r>
          </a:p>
          <a:p>
            <a:pPr marL="342900" lvl="0" indent="-342900" fontAlgn="base">
              <a:buFont typeface="Courier New" panose="02070309020205020404" pitchFamily="49" charset="0"/>
              <a:buChar char="o"/>
            </a:pPr>
            <a:r>
              <a:rPr lang="en-US" sz="2400" dirty="0"/>
              <a:t>alter measurements.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51D04B7-0FA5-B88C-0DF8-01C99BB87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536" y="504690"/>
            <a:ext cx="6191368" cy="753661"/>
          </a:xfrm>
        </p:spPr>
        <p:txBody>
          <a:bodyPr>
            <a:normAutofit/>
          </a:bodyPr>
          <a:lstStyle/>
          <a:p>
            <a:r>
              <a:rPr lang="en-US" sz="4400" dirty="0"/>
              <a:t>Listening</a:t>
            </a: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D6A98009-87E8-146F-8494-7B3720C2AB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975"/>
          <a:stretch/>
        </p:blipFill>
        <p:spPr>
          <a:xfrm>
            <a:off x="9252155" y="4746769"/>
            <a:ext cx="2939845" cy="1889759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A7C05949-ABC4-C655-0903-FEBA59B03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357" y="2108199"/>
            <a:ext cx="1448054" cy="18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4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DCB41C976C3B44ACDA3A8BA994F849" ma:contentTypeVersion="11" ma:contentTypeDescription="Create a new document." ma:contentTypeScope="" ma:versionID="aa17e96f460b4a1f054c05b949f920b6">
  <xsd:schema xmlns:xsd="http://www.w3.org/2001/XMLSchema" xmlns:xs="http://www.w3.org/2001/XMLSchema" xmlns:p="http://schemas.microsoft.com/office/2006/metadata/properties" xmlns:ns2="919b17a0-2885-403a-b78e-7f61c3462b33" xmlns:ns3="d4f626a6-e26d-452d-ad3b-07525f50e756" targetNamespace="http://schemas.microsoft.com/office/2006/metadata/properties" ma:root="true" ma:fieldsID="307659878f55d93c06254c4df14f6dda" ns2:_="" ns3:_="">
    <xsd:import namespace="919b17a0-2885-403a-b78e-7f61c3462b33"/>
    <xsd:import namespace="d4f626a6-e26d-452d-ad3b-07525f50e75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9b17a0-2885-403a-b78e-7f61c3462b3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f626a6-e26d-452d-ad3b-07525f50e7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0B38CD5-D050-48FD-B969-F1A82073341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56F5BCE-7066-4A6B-91E7-BCB2BEE0286B}">
  <ds:schemaRefs>
    <ds:schemaRef ds:uri="d4f626a6-e26d-452d-ad3b-07525f50e756"/>
    <ds:schemaRef ds:uri="919b17a0-2885-403a-b78e-7f61c3462b33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FBB6877-5F1F-4C0C-85E6-ED17AB1B1602}">
  <ds:schemaRefs>
    <ds:schemaRef ds:uri="919b17a0-2885-403a-b78e-7f61c3462b33"/>
    <ds:schemaRef ds:uri="d4f626a6-e26d-452d-ad3b-07525f50e75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3538</TotalTime>
  <Words>870</Words>
  <Application>Microsoft Macintosh PowerPoint</Application>
  <PresentationFormat>Widescreen</PresentationFormat>
  <Paragraphs>121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Century Schoolbook</vt:lpstr>
      <vt:lpstr>Courier New</vt:lpstr>
      <vt:lpstr>Tw Cen MT</vt:lpstr>
      <vt:lpstr>Office Theme</vt:lpstr>
      <vt:lpstr>Standards That Work</vt:lpstr>
      <vt:lpstr>Valuable content  in a Standard</vt:lpstr>
      <vt:lpstr>Partnerships</vt:lpstr>
      <vt:lpstr>Working   </vt:lpstr>
      <vt:lpstr>Working</vt:lpstr>
      <vt:lpstr>Working</vt:lpstr>
      <vt:lpstr>Working</vt:lpstr>
      <vt:lpstr>Listening</vt:lpstr>
      <vt:lpstr>Listening</vt:lpstr>
      <vt:lpstr>Listening</vt:lpstr>
      <vt:lpstr>Working on Ambiguity   </vt:lpstr>
      <vt:lpstr>Working  on Structure  </vt:lpstr>
      <vt:lpstr>Covering the  Spread   </vt:lpstr>
      <vt:lpstr>Covering the  Spread   </vt:lpstr>
      <vt:lpstr>Innovating   </vt:lpstr>
      <vt:lpstr>North American Discussion</vt:lpstr>
      <vt:lpstr>Thank you so much!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ASTM Compass Points</dc:title>
  <dc:creator>West, Lesley</dc:creator>
  <cp:lastModifiedBy>West, Lesley</cp:lastModifiedBy>
  <cp:revision>9</cp:revision>
  <dcterms:created xsi:type="dcterms:W3CDTF">2021-02-19T16:06:17Z</dcterms:created>
  <dcterms:modified xsi:type="dcterms:W3CDTF">2022-08-02T18:50:08Z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0x010100EFDCB41C976C3B44ACDA3A8BA994F849</vt:lpwstr>
  </property>
</Properties>
</file>